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1"/>
  </p:sldMasterIdLst>
  <p:notesMasterIdLst>
    <p:notesMasterId r:id="rId48"/>
  </p:notesMasterIdLst>
  <p:handoutMasterIdLst>
    <p:handoutMasterId r:id="rId49"/>
  </p:handoutMasterIdLst>
  <p:sldIdLst>
    <p:sldId id="256" r:id="rId2"/>
    <p:sldId id="257" r:id="rId3"/>
    <p:sldId id="258" r:id="rId4"/>
    <p:sldId id="260" r:id="rId5"/>
    <p:sldId id="266" r:id="rId6"/>
    <p:sldId id="267" r:id="rId7"/>
    <p:sldId id="259" r:id="rId8"/>
    <p:sldId id="261" r:id="rId9"/>
    <p:sldId id="325" r:id="rId10"/>
    <p:sldId id="326" r:id="rId11"/>
    <p:sldId id="262" r:id="rId12"/>
    <p:sldId id="329" r:id="rId13"/>
    <p:sldId id="263" r:id="rId14"/>
    <p:sldId id="391" r:id="rId15"/>
    <p:sldId id="324" r:id="rId16"/>
    <p:sldId id="388" r:id="rId17"/>
    <p:sldId id="272" r:id="rId18"/>
    <p:sldId id="392" r:id="rId19"/>
    <p:sldId id="273" r:id="rId20"/>
    <p:sldId id="274" r:id="rId21"/>
    <p:sldId id="276" r:id="rId22"/>
    <p:sldId id="299" r:id="rId23"/>
    <p:sldId id="344" r:id="rId24"/>
    <p:sldId id="338" r:id="rId25"/>
    <p:sldId id="339" r:id="rId26"/>
    <p:sldId id="340" r:id="rId27"/>
    <p:sldId id="341" r:id="rId28"/>
    <p:sldId id="360" r:id="rId29"/>
    <p:sldId id="361" r:id="rId30"/>
    <p:sldId id="363" r:id="rId31"/>
    <p:sldId id="378" r:id="rId32"/>
    <p:sldId id="364" r:id="rId33"/>
    <p:sldId id="368" r:id="rId34"/>
    <p:sldId id="342" r:id="rId35"/>
    <p:sldId id="343" r:id="rId36"/>
    <p:sldId id="345" r:id="rId37"/>
    <p:sldId id="346" r:id="rId38"/>
    <p:sldId id="349" r:id="rId39"/>
    <p:sldId id="353" r:id="rId40"/>
    <p:sldId id="354" r:id="rId41"/>
    <p:sldId id="355" r:id="rId42"/>
    <p:sldId id="389" r:id="rId43"/>
    <p:sldId id="372" r:id="rId44"/>
    <p:sldId id="373" r:id="rId45"/>
    <p:sldId id="390" r:id="rId46"/>
    <p:sldId id="318"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6">
          <p15:clr>
            <a:srgbClr val="A4A3A4"/>
          </p15:clr>
        </p15:guide>
        <p15:guide id="2" pos="33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F"/>
    <a:srgbClr val="67202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5" autoAdjust="0"/>
    <p:restoredTop sz="81380" autoAdjust="0"/>
  </p:normalViewPr>
  <p:slideViewPr>
    <p:cSldViewPr>
      <p:cViewPr varScale="1">
        <p:scale>
          <a:sx n="71" d="100"/>
          <a:sy n="71" d="100"/>
        </p:scale>
        <p:origin x="84" y="114"/>
      </p:cViewPr>
      <p:guideLst>
        <p:guide orient="horz" pos="906"/>
        <p:guide pos="336"/>
      </p:guideLst>
    </p:cSldViewPr>
  </p:slideViewPr>
  <p:notesTextViewPr>
    <p:cViewPr>
      <p:scale>
        <a:sx n="1" d="1"/>
        <a:sy n="1" d="1"/>
      </p:scale>
      <p:origin x="0" y="0"/>
    </p:cViewPr>
  </p:notesTextViewPr>
  <p:sorterViewPr>
    <p:cViewPr varScale="1">
      <p:scale>
        <a:sx n="100" d="100"/>
        <a:sy n="100" d="100"/>
      </p:scale>
      <p:origin x="0" y="-19422"/>
    </p:cViewPr>
  </p:sorterViewPr>
  <p:notesViewPr>
    <p:cSldViewPr>
      <p:cViewPr varScale="1">
        <p:scale>
          <a:sx n="63" d="100"/>
          <a:sy n="63" d="100"/>
        </p:scale>
        <p:origin x="2682" y="72"/>
      </p:cViewPr>
      <p:guideLst>
        <p:guide orient="horz" pos="2909"/>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4C6A1F7-EB5B-4B36-9400-F0C667C0C98F}" type="slidenum">
              <a:rPr lang="en-US" smtClean="0"/>
              <a:t>‹#›</a:t>
            </a:fld>
            <a:endParaRPr lang="en-US"/>
          </a:p>
        </p:txBody>
      </p:sp>
    </p:spTree>
    <p:extLst>
      <p:ext uri="{BB962C8B-B14F-4D97-AF65-F5344CB8AC3E}">
        <p14:creationId xmlns:p14="http://schemas.microsoft.com/office/powerpoint/2010/main" val="71688255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FC0953BC-0ED5-47C5-B206-C937B95E1799}" type="slidenum">
              <a:rPr lang="en-US" smtClean="0"/>
              <a:t>‹#›</a:t>
            </a:fld>
            <a:endParaRPr lang="en-US"/>
          </a:p>
        </p:txBody>
      </p:sp>
    </p:spTree>
    <p:extLst>
      <p:ext uri="{BB962C8B-B14F-4D97-AF65-F5344CB8AC3E}">
        <p14:creationId xmlns:p14="http://schemas.microsoft.com/office/powerpoint/2010/main" val="997253270"/>
      </p:ext>
    </p:extLst>
  </p:cSld>
  <p:clrMap bg1="lt1" tx1="dk1" bg2="lt2" tx2="dk2" accent1="accent1" accent2="accent2" accent3="accent3" accent4="accent4" accent5="accent5" accent6="accent6" hlink="hlink" folHlink="folHlink"/>
  <p:hf hdr="0"/>
  <p:notesStyle>
    <a:lvl1pPr marL="171450" indent="-171450" algn="l" defTabSz="914400" rtl="0" eaLnBrk="1" latinLnBrk="0" hangingPunct="1">
      <a:buFont typeface="Arial"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lesson is intended to provide the tax preparer with an overview of the TaxSlayer practice lab software</a:t>
            </a:r>
            <a:r>
              <a:rPr lang="en-US" baseline="0" dirty="0" smtClean="0"/>
              <a:t>. Please </a:t>
            </a:r>
            <a:r>
              <a:rPr lang="en-US" baseline="0" dirty="0" smtClean="0"/>
              <a:t>review the notes section of the slides carefully for information about which lesson will contain detailed information regarding completing various input screens.</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6156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Practice Lab accounts for training doc also available on OSHC in TaxSlayer folder</a:t>
            </a:r>
            <a:r>
              <a:rPr lang="en-US" dirty="0" smtClean="0"/>
              <a:t>. </a:t>
            </a:r>
            <a:endParaRPr lang="en-US" b="1" dirty="0" smtClean="0"/>
          </a:p>
          <a:p>
            <a:r>
              <a:rPr lang="en-US" b="1" dirty="0" smtClean="0"/>
              <a:t>Dummy</a:t>
            </a:r>
            <a:r>
              <a:rPr lang="en-US" b="1" baseline="0" dirty="0" smtClean="0"/>
              <a:t> e-mail may not be a good idea</a:t>
            </a:r>
            <a:r>
              <a:rPr lang="en-US" b="1" baseline="0" dirty="0" smtClean="0"/>
              <a:t>. It </a:t>
            </a:r>
            <a:r>
              <a:rPr lang="en-US" b="1" baseline="0" dirty="0" smtClean="0"/>
              <a:t>could be live!</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0829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Section 1: Getting started with TaxSlayer Pro Online. The Pro Online Login and Passwords video provides you with information about how to long into the production version of TaxSlayer Pro, not the practice lab. </a:t>
            </a:r>
            <a:r>
              <a:rPr lang="en-US" baseline="0" dirty="0" smtClean="0"/>
              <a:t>To access a video that covers logging into the PL use the </a:t>
            </a:r>
            <a:r>
              <a:rPr lang="en-US" baseline="0" dirty="0" err="1" smtClean="0"/>
              <a:t>url</a:t>
            </a:r>
            <a:r>
              <a:rPr lang="en-US" baseline="0" dirty="0" smtClean="0"/>
              <a:t> (http://bit.ly/1ZcELb1) found at the bottom of the TaxSlayer Practice Lab Intro document on OSHC. Section 2 contains video that will be used by the LC in setting up the site. Section 3 contains videos for the desktop version of TaxSlayer. We will NOT be using desktop as a contingency.</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6357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 4 contains videos that cover how to prepare a return and are helpful. Be careful when using the videos as they do contain information that does not match with the current practice lab. For example, the Creating the e-file video found in Section 5 contains information about form 8888 which has not been activated in the practice lab. Section 5 covers e-filing and some can be used for PL. Since you cannot submit an e-file in PL, the last 2 videos in this section do not apply to PL. Section 6 contains practice returns.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385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arrive at this welcome page if you select “Go to Practice Area” instead of selecting a video</a:t>
            </a:r>
          </a:p>
          <a:p>
            <a:r>
              <a:rPr lang="en-US" dirty="0" smtClean="0"/>
              <a:t>Message Center feature is designed to help the site or local coordinator pass</a:t>
            </a:r>
            <a:r>
              <a:rPr lang="en-US" baseline="0" dirty="0" smtClean="0"/>
              <a:t> on information to preparers at the site. Also used by TaxSlayer to provide information regarding changes to the software. It is </a:t>
            </a:r>
            <a:r>
              <a:rPr lang="en-US" b="1" baseline="0" dirty="0" smtClean="0"/>
              <a:t>NOT</a:t>
            </a:r>
            <a:r>
              <a:rPr lang="en-US" baseline="0" dirty="0" smtClean="0"/>
              <a:t> to be used to submit questions to TaxSlayer.</a:t>
            </a:r>
          </a:p>
          <a:p>
            <a:r>
              <a:rPr lang="en-US" baseline="0" dirty="0" smtClean="0"/>
              <a:t>To start a new 2016 return select, “Start New Tax Return”.</a:t>
            </a:r>
          </a:p>
          <a:p>
            <a:r>
              <a:rPr lang="en-US" baseline="0" dirty="0" smtClean="0"/>
              <a:t>To review a 2016 return already created select, “</a:t>
            </a:r>
            <a:r>
              <a:rPr lang="en-US" baseline="0" dirty="0" smtClean="0"/>
              <a:t>Client Search</a:t>
            </a:r>
            <a:r>
              <a:rPr lang="en-US" baseline="0" dirty="0" smtClean="0"/>
              <a:t>”.</a:t>
            </a:r>
          </a:p>
          <a:p>
            <a:r>
              <a:rPr lang="en-US" baseline="0" dirty="0" smtClean="0"/>
              <a:t>To start a new 2015 return or review a 2015 return already created, select “Tax Year 2015 Returns”.</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0256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a </a:t>
            </a:r>
            <a:r>
              <a:rPr lang="en-US" dirty="0" smtClean="0"/>
              <a:t>new 2015 </a:t>
            </a:r>
            <a:r>
              <a:rPr lang="en-US" dirty="0" smtClean="0"/>
              <a:t>return</a:t>
            </a:r>
            <a:r>
              <a:rPr lang="en-US" baseline="0" dirty="0" smtClean="0"/>
              <a:t> select, “Create Prior Year.</a:t>
            </a:r>
          </a:p>
          <a:p>
            <a:r>
              <a:rPr lang="en-US" baseline="0" dirty="0" smtClean="0"/>
              <a:t>To review a return already created, select the return from the list.</a:t>
            </a:r>
          </a:p>
          <a:p>
            <a:r>
              <a:rPr lang="en-US" baseline="0" dirty="0" smtClean="0"/>
              <a:t>Until each state approves the TaxSlayer software, you </a:t>
            </a:r>
            <a:r>
              <a:rPr lang="en-US" b="1" baseline="0" dirty="0" smtClean="0"/>
              <a:t>MUST</a:t>
            </a:r>
            <a:r>
              <a:rPr lang="en-US" baseline="0" dirty="0" smtClean="0"/>
              <a:t> use 2015 to create a state return.</a:t>
            </a:r>
          </a:p>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53BC-0ED5-47C5-B206-C937B95E1799}" type="slidenum">
              <a:rPr lang="en-US" smtClean="0"/>
              <a:t>14</a:t>
            </a:fld>
            <a:endParaRPr lang="en-US"/>
          </a:p>
        </p:txBody>
      </p:sp>
    </p:spTree>
    <p:extLst>
      <p:ext uri="{BB962C8B-B14F-4D97-AF65-F5344CB8AC3E}">
        <p14:creationId xmlns:p14="http://schemas.microsoft.com/office/powerpoint/2010/main" val="386080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a:t>
            </a:r>
            <a:r>
              <a:rPr lang="en-US" baseline="0" dirty="0" smtClean="0"/>
              <a:t> link to VITA/TCE Blog</a:t>
            </a:r>
            <a:r>
              <a:rPr lang="en-US" baseline="0" dirty="0" smtClean="0"/>
              <a:t>. Can </a:t>
            </a:r>
            <a:r>
              <a:rPr lang="en-US" baseline="0" dirty="0" smtClean="0"/>
              <a:t>also use TaxSlayer Springboard at</a:t>
            </a:r>
            <a:r>
              <a:rPr lang="en-US" baseline="0" dirty="0" smtClean="0"/>
              <a:t>: https</a:t>
            </a:r>
            <a:r>
              <a:rPr lang="en-US" baseline="0" dirty="0" smtClean="0"/>
              <a:t>://vita.taxslayerpro.com/ to access VITA/TCE BLOG, practice lab and production site.</a:t>
            </a:r>
          </a:p>
          <a:p>
            <a:r>
              <a:rPr lang="en-US" baseline="0" dirty="0" smtClean="0"/>
              <a:t>Activating your Pro Online Site Instructions takes you to VITA/TCE Blog entry re site activation instructions</a:t>
            </a:r>
            <a:r>
              <a:rPr lang="en-US" baseline="0" dirty="0" smtClean="0"/>
              <a:t>. Designed </a:t>
            </a:r>
            <a:r>
              <a:rPr lang="en-US" baseline="0" dirty="0" smtClean="0"/>
              <a:t>for DC’s and LC’s to help with site activation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990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562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Profiles are now above the Enter Social Security Number field.</a:t>
            </a:r>
          </a:p>
          <a:p>
            <a:r>
              <a:rPr lang="en-US" dirty="0" smtClean="0"/>
              <a:t>No limit on number of profiles that</a:t>
            </a:r>
            <a:r>
              <a:rPr lang="en-US" baseline="0" dirty="0" smtClean="0"/>
              <a:t> can be created. Practice lab now contains 3 additional profiles not shown above. A Retirement profile which contains a 1099-R, SSA-1099, 1099-Int, and a 1099-Div. </a:t>
            </a:r>
            <a:r>
              <a:rPr lang="en-US" baseline="0" dirty="0" err="1" smtClean="0"/>
              <a:t>A</a:t>
            </a:r>
            <a:r>
              <a:rPr lang="en-US" baseline="0" dirty="0" smtClean="0"/>
              <a:t> Itemized deductions profile which contains a W-2, 1099 – </a:t>
            </a:r>
            <a:r>
              <a:rPr lang="en-US" baseline="0" dirty="0" err="1" smtClean="0"/>
              <a:t>Int</a:t>
            </a:r>
            <a:r>
              <a:rPr lang="en-US" baseline="0" dirty="0" smtClean="0"/>
              <a:t> and Schedule A input screens. A Business Income profile which contains a 1099-Misc which will give you the option of adding a new Schedule C</a:t>
            </a:r>
            <a:r>
              <a:rPr lang="en-US" baseline="0" dirty="0" smtClean="0"/>
              <a:t>. In </a:t>
            </a:r>
            <a:r>
              <a:rPr lang="en-US" baseline="0" dirty="0" smtClean="0"/>
              <a:t>the production version, the site/local coordinator is responsible for creating Taxpayer profiles.</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7378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TaxSlayer has prefilled the 4</a:t>
            </a:r>
            <a:r>
              <a:rPr lang="en-US" baseline="30000" dirty="0" smtClean="0"/>
              <a:t>th</a:t>
            </a:r>
            <a:r>
              <a:rPr lang="en-US" dirty="0" smtClean="0"/>
              <a:t> and 5</a:t>
            </a:r>
            <a:r>
              <a:rPr lang="en-US" baseline="30000" dirty="0" smtClean="0"/>
              <a:t>th</a:t>
            </a:r>
            <a:r>
              <a:rPr lang="en-US" dirty="0" smtClean="0"/>
              <a:t> number of SSN.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6982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enter information and do not click on continue you will get</a:t>
            </a:r>
            <a:r>
              <a:rPr lang="en-US" baseline="0" dirty="0" smtClean="0"/>
              <a:t> a warning at the top of the page.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5481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you first enter the </a:t>
            </a:r>
            <a:r>
              <a:rPr lang="en-US" b="0" dirty="0" err="1" smtClean="0"/>
              <a:t>url</a:t>
            </a:r>
            <a:r>
              <a:rPr lang="en-US" b="0" dirty="0" smtClean="0"/>
              <a:t>, it will show as expanded as follows: https://vita.Taxslayerpro.com/IRSTraining/en/account/access. </a:t>
            </a:r>
          </a:p>
          <a:p>
            <a:r>
              <a:rPr lang="en-US" b="0" dirty="0" smtClean="0"/>
              <a:t>TaxSlayer does not recommend</a:t>
            </a:r>
            <a:r>
              <a:rPr lang="en-US" b="0" baseline="0" dirty="0" smtClean="0"/>
              <a:t> using Firefox due to its weak firewalls that can be easily compromised.</a:t>
            </a:r>
            <a:r>
              <a:rPr lang="en-US" b="0" dirty="0" smtClean="0"/>
              <a:t> </a:t>
            </a:r>
          </a:p>
          <a:p>
            <a:r>
              <a:rPr lang="en-US" b="0" dirty="0" smtClean="0"/>
              <a:t>However, we have received reports that Firefox works as well as Edge, the browser</a:t>
            </a:r>
            <a:r>
              <a:rPr lang="en-US" b="0" baseline="0" dirty="0" smtClean="0"/>
              <a:t> for Windows 10.</a:t>
            </a:r>
          </a:p>
          <a:p>
            <a:r>
              <a:rPr lang="en-US" b="1" baseline="0" dirty="0" smtClean="0"/>
              <a:t>We may want to recommend linklearncertification.com so we just have one site to remember, especially when it comes to taking the test.</a:t>
            </a:r>
          </a:p>
          <a:p>
            <a:r>
              <a:rPr lang="en-US" b="1" baseline="0" dirty="0" smtClean="0"/>
              <a:t>Firefox really does very well</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587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opening an existing</a:t>
            </a:r>
            <a:r>
              <a:rPr lang="en-US" baseline="0" dirty="0" smtClean="0"/>
              <a:t> return, the software will automatically take you to the 1040 view page. </a:t>
            </a:r>
            <a:r>
              <a:rPr lang="en-US" b="1" baseline="0" dirty="0" smtClean="0"/>
              <a:t>Age will be shown in production. Exact location TBD.</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9211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which input method you choose you must complete filing status screen first</a:t>
            </a:r>
            <a:r>
              <a:rPr lang="en-US" sz="1700" b="1" u="sng" dirty="0"/>
              <a:t>. </a:t>
            </a:r>
          </a:p>
        </p:txBody>
      </p:sp>
      <p:sp>
        <p:nvSpPr>
          <p:cNvPr id="4" name="Slide Number Placeholder 3"/>
          <p:cNvSpPr>
            <a:spLocks noGrp="1"/>
          </p:cNvSpPr>
          <p:nvPr>
            <p:ph type="sldNum" sz="quarter" idx="10"/>
          </p:nvPr>
        </p:nvSpPr>
        <p:spPr/>
        <p:txBody>
          <a:bodyPr/>
          <a:lstStyle/>
          <a:p>
            <a:fld id="{FC0953BC-0ED5-47C5-B206-C937B95E1799}"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7934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Once</a:t>
            </a:r>
            <a:r>
              <a:rPr lang="en-US" b="0" u="none" baseline="0" dirty="0" smtClean="0"/>
              <a:t> you enter social for new return or select existing return, the screen will contain a new navigation bar.</a:t>
            </a:r>
            <a:endParaRPr lang="en-US" b="0" u="none" dirty="0"/>
          </a:p>
        </p:txBody>
      </p:sp>
      <p:sp>
        <p:nvSpPr>
          <p:cNvPr id="4" name="Slide Number Placeholder 3"/>
          <p:cNvSpPr>
            <a:spLocks noGrp="1"/>
          </p:cNvSpPr>
          <p:nvPr>
            <p:ph type="sldNum" sz="quarter" idx="10"/>
          </p:nvPr>
        </p:nvSpPr>
        <p:spPr/>
        <p:txBody>
          <a:bodyPr/>
          <a:lstStyle/>
          <a:p>
            <a:fld id="{FC0953BC-0ED5-47C5-B206-C937B95E1799}" type="slidenum">
              <a:rPr lang="en-US" smtClean="0"/>
              <a:t>22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31280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63568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you are currently in will be red. Other screens will remain blue.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10747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39224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26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32748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use</a:t>
            </a:r>
            <a:r>
              <a:rPr lang="en-US" baseline="0" dirty="0" smtClean="0"/>
              <a:t> separate input screen for each dependent.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80971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46290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tools and quick file on next slides.</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5451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for logging into production is different and is explained in the video in section 1 - Pro Online Login and password. All videos cover TaxSlayer production not Practice Lab – there are a few differences.</a:t>
            </a:r>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3798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 “re” in search box will provide</a:t>
            </a:r>
            <a:r>
              <a:rPr lang="en-US" baseline="0" dirty="0" smtClean="0"/>
              <a:t> you with a list of all forms that contain re</a:t>
            </a:r>
            <a:r>
              <a:rPr lang="en-US" baseline="0" dirty="0" smtClean="0"/>
              <a:t>. In </a:t>
            </a:r>
            <a:r>
              <a:rPr lang="en-US" baseline="0" dirty="0" smtClean="0"/>
              <a:t>this example 24 forms are listed.</a:t>
            </a:r>
          </a:p>
          <a:p>
            <a:r>
              <a:rPr lang="en-US" baseline="0" dirty="0" smtClean="0"/>
              <a:t>Have selected and completed 7 forms using the quick file tool</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5980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one</a:t>
            </a:r>
            <a:r>
              <a:rPr lang="en-US" b="0" dirty="0" smtClean="0"/>
              <a:t>: Select </a:t>
            </a:r>
            <a:r>
              <a:rPr lang="en-US" b="0" dirty="0" smtClean="0"/>
              <a:t>line and you</a:t>
            </a:r>
            <a:r>
              <a:rPr lang="en-US" b="0" baseline="0" dirty="0" smtClean="0"/>
              <a:t> will be taken to input screen</a:t>
            </a:r>
            <a:r>
              <a:rPr lang="en-US" b="0" baseline="0" dirty="0" smtClean="0"/>
              <a:t>. For </a:t>
            </a:r>
            <a:r>
              <a:rPr lang="en-US" b="0" baseline="0" dirty="0" smtClean="0"/>
              <a:t>example, if you click on line 7, you will be taken to W-2 input screen</a:t>
            </a:r>
            <a:r>
              <a:rPr lang="en-US" b="0" baseline="0" dirty="0" smtClean="0"/>
              <a:t>. Eliminates </a:t>
            </a:r>
            <a:r>
              <a:rPr lang="en-US" b="0" baseline="0" dirty="0" smtClean="0"/>
              <a:t>several navigation steps</a:t>
            </a:r>
            <a:r>
              <a:rPr lang="en-US" b="0" baseline="0" dirty="0" smtClean="0"/>
              <a:t>. Can </a:t>
            </a:r>
            <a:r>
              <a:rPr lang="en-US" b="0" baseline="0" dirty="0" smtClean="0"/>
              <a:t>also be used to QR return to quickly move to input screen to input and/or verify amounts.</a:t>
            </a:r>
          </a:p>
          <a:p>
            <a:r>
              <a:rPr lang="en-US" b="0" baseline="0" dirty="0" smtClean="0"/>
              <a:t>Click two</a:t>
            </a:r>
            <a:r>
              <a:rPr lang="en-US" b="0" baseline="0" dirty="0" smtClean="0"/>
              <a:t>: Select </a:t>
            </a:r>
            <a:r>
              <a:rPr lang="en-US" b="0" baseline="0" dirty="0" smtClean="0"/>
              <a:t>Summary view button to go to Calculation Summary Screen</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32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57669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you</a:t>
            </a:r>
            <a:r>
              <a:rPr lang="en-US" b="0" baseline="0" dirty="0" smtClean="0"/>
              <a:t> select “summary view” you would land at the calculation summary page where you can drill down to detailed amounts by selecting “show details”.</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33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82835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selected “Assigned Profile”, or</a:t>
            </a:r>
            <a:r>
              <a:rPr lang="en-US" baseline="0" dirty="0" smtClean="0"/>
              <a:t> had created a quick file, you would skip this screen and go straight to the W-2 input screen. If you select “Summary Print” from the navigation bar you </a:t>
            </a:r>
            <a:r>
              <a:rPr lang="en-US" dirty="0" smtClean="0"/>
              <a:t>would skip this screen and go to 1040 view </a:t>
            </a:r>
            <a:r>
              <a:rPr lang="en-US" baseline="0" dirty="0" smtClean="0"/>
              <a:t>where you could select income and go </a:t>
            </a:r>
            <a:r>
              <a:rPr lang="en-US" dirty="0" smtClean="0"/>
              <a:t>straight to W-2 input screen.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27750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(dark blue) to change original input data. Again, if you are using a Taxpayer Profile,</a:t>
            </a:r>
            <a:r>
              <a:rPr lang="en-US" baseline="0" dirty="0" smtClean="0"/>
              <a:t> have created a quick file list or use the summary print you will skip this screen. NOTE: Every item on this screen except Schedule D and other income can be included in Quick file.</a:t>
            </a:r>
          </a:p>
          <a:p>
            <a:r>
              <a:rPr lang="en-US" baseline="0" dirty="0" smtClean="0"/>
              <a:t>Highlight and explain EDIT versus BEGIN.</a:t>
            </a:r>
          </a:p>
          <a:p>
            <a:r>
              <a:rPr lang="en-US" baseline="0" dirty="0" smtClean="0"/>
              <a:t>How to complete the input screens for the various income items listed on the income screen will be covered in other lessons</a:t>
            </a:r>
            <a:r>
              <a:rPr lang="en-US" baseline="0" dirty="0" smtClean="0"/>
              <a:t>. For </a:t>
            </a:r>
            <a:r>
              <a:rPr lang="en-US" baseline="0" dirty="0" smtClean="0"/>
              <a:t>example, inputting W-2 income will be covered in lesson 12, “Income Wages”, while interest and dividend income will be covered in lesson 13, “Income Interest and Dividends”.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21299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04694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Remember, in TaxSlayer, deductions includes:</a:t>
            </a:r>
          </a:p>
          <a:p>
            <a:r>
              <a:rPr lang="en-US" b="0" dirty="0" smtClean="0"/>
              <a:t>Click one, adjustments,</a:t>
            </a:r>
          </a:p>
          <a:p>
            <a:r>
              <a:rPr lang="en-US" b="0" dirty="0" smtClean="0"/>
              <a:t>Click two, itemized deductions,</a:t>
            </a:r>
          </a:p>
          <a:p>
            <a:r>
              <a:rPr lang="en-US" b="0" dirty="0" smtClean="0"/>
              <a:t>Click</a:t>
            </a:r>
            <a:r>
              <a:rPr lang="en-US" b="0" baseline="0" dirty="0" smtClean="0"/>
              <a:t> three, c</a:t>
            </a:r>
            <a:r>
              <a:rPr lang="en-US" b="0" dirty="0" smtClean="0"/>
              <a:t>redits. </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37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35060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list some itemized deductions in Quick File (e.g., medical, taxes, mortgage interest, gifts to charity, unreimbursed</a:t>
            </a:r>
            <a:r>
              <a:rPr lang="en-US" baseline="0" dirty="0" smtClean="0"/>
              <a:t> employee business expenses, and job-related travel expenses) cannot include </a:t>
            </a:r>
            <a:r>
              <a:rPr lang="en-US" baseline="0" dirty="0" err="1" smtClean="0"/>
              <a:t>misc</a:t>
            </a:r>
            <a:r>
              <a:rPr lang="en-US" baseline="0" dirty="0" smtClean="0"/>
              <a:t> deductions and less common deductions (e.g., business use of home and investment expense</a:t>
            </a:r>
            <a:r>
              <a:rPr lang="en-US" baseline="0" dirty="0" smtClean="0"/>
              <a:t>). </a:t>
            </a:r>
            <a:endParaRPr lang="en-US" baseline="0" dirty="0" smtClean="0"/>
          </a:p>
          <a:p>
            <a:pPr marL="178514" indent="-178514" defTabSz="952073">
              <a:defRPr/>
            </a:pPr>
            <a:r>
              <a:rPr lang="en-US" dirty="0" smtClean="0"/>
              <a:t>Lesson # 26 will cover</a:t>
            </a:r>
            <a:r>
              <a:rPr lang="en-US" baseline="0" dirty="0" smtClean="0"/>
              <a:t> how to enter all of the possible itemized deductions.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93937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item on this list that is included in Quick File is First-time Homebuyer repayment.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16577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and state estimated payments can be preloaded using Quick File</a:t>
            </a:r>
            <a:r>
              <a:rPr lang="en-US" dirty="0" smtClean="0"/>
              <a:t>. </a:t>
            </a:r>
            <a:endParaRPr lang="en-US" dirty="0" smtClean="0"/>
          </a:p>
        </p:txBody>
      </p:sp>
      <p:sp>
        <p:nvSpPr>
          <p:cNvPr id="4" name="Slide Number Placeholder 3"/>
          <p:cNvSpPr>
            <a:spLocks noGrp="1"/>
          </p:cNvSpPr>
          <p:nvPr>
            <p:ph type="sldNum" sz="quarter" idx="10"/>
          </p:nvPr>
        </p:nvSpPr>
        <p:spPr/>
        <p:txBody>
          <a:bodyPr/>
          <a:lstStyle/>
          <a:p>
            <a:fld id="{FC0953BC-0ED5-47C5-B206-C937B95E1799}" type="slidenum">
              <a:rPr lang="en-US" smtClean="0"/>
              <a:t>40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9439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00739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File items: IRS IP and installment agreement.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74504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entering</a:t>
            </a:r>
            <a:r>
              <a:rPr lang="en-US" baseline="0" dirty="0" smtClean="0"/>
              <a:t> data for a new client, this is the initial Health Insurance screen you will see.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36945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Completing the Health Insurance section</a:t>
            </a:r>
            <a:r>
              <a:rPr lang="en-US" baseline="0" dirty="0" smtClean="0"/>
              <a:t> will be covered in the Affordable Care Act lesson.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8293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successfully completed all sections of the federal and state return, you will be taken to this E-File screen</a:t>
            </a:r>
            <a:r>
              <a:rPr lang="en-US" dirty="0" smtClean="0"/>
              <a:t>. How </a:t>
            </a:r>
            <a:r>
              <a:rPr lang="en-US" dirty="0" smtClean="0"/>
              <a:t>to complete the e-file section will be covered in a separate training lesson and in the ERO</a:t>
            </a:r>
            <a:r>
              <a:rPr lang="en-US" baseline="0" dirty="0" smtClean="0"/>
              <a:t> Transmitted Training lesson.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033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DE1C13C8-B0F4-499C-8809-32689D769D4B}" type="slidenum">
              <a:rPr lang="en-US" altLang="en-US"/>
              <a:pPr/>
              <a:t>46</a:t>
            </a:fld>
            <a:endParaRPr lang="en-US" altLang="en-US"/>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627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9118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4057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E-mail Address</a:t>
            </a:r>
            <a:r>
              <a:rPr lang="en-US" dirty="0" smtClean="0"/>
              <a:t>: Practice</a:t>
            </a:r>
            <a:r>
              <a:rPr lang="en-US" baseline="0" dirty="0" smtClean="0"/>
              <a:t> Lab displays a warning if you have previously used an email address in the Practice Lab system.</a:t>
            </a:r>
          </a:p>
          <a:p>
            <a:pPr marL="178514" indent="-178514" defTabSz="952073">
              <a:defRPr/>
            </a:pPr>
            <a:r>
              <a:rPr lang="en-US" b="1" baseline="0" dirty="0" smtClean="0"/>
              <a:t>User Name</a:t>
            </a:r>
            <a:r>
              <a:rPr lang="en-US" baseline="0" dirty="0" smtClean="0"/>
              <a:t>: Use either Train or Practice in the user name. All user names in TaxSlayer Pro Online must be unique in all online platforms so </a:t>
            </a:r>
            <a:r>
              <a:rPr lang="en-US" dirty="0" smtClean="0"/>
              <a:t>User Name for Practice Lab cannot be used for Production</a:t>
            </a:r>
            <a:r>
              <a:rPr lang="en-US" baseline="0" dirty="0" smtClean="0"/>
              <a:t>. Practice Lab displays a warning if the user name has been created by another volunteer.</a:t>
            </a:r>
          </a:p>
          <a:p>
            <a:r>
              <a:rPr lang="en-US" b="1" baseline="0" dirty="0" smtClean="0"/>
              <a:t>Password:</a:t>
            </a:r>
            <a:r>
              <a:rPr lang="en-US" baseline="0" dirty="0" smtClean="0"/>
              <a:t> Must be alphanumeric containing at least 6 characters. Is case-sensitive. </a:t>
            </a:r>
            <a:r>
              <a:rPr lang="en-US" b="1" u="sng" baseline="0" dirty="0" smtClean="0"/>
              <a:t>For the production software, the password must be at least 8 characters long and must contain alpha, numeric and at least one special character. </a:t>
            </a:r>
            <a:r>
              <a:rPr lang="en-US" b="0" u="none" baseline="0" dirty="0" smtClean="0"/>
              <a:t>These requirements are based on the trusted customer requirements issued by the IRS security summit.</a:t>
            </a:r>
            <a:endParaRPr lang="en-US" b="1" u="sng" baseline="0" dirty="0" smtClean="0"/>
          </a:p>
          <a:p>
            <a:r>
              <a:rPr lang="en-US" b="1" baseline="0" dirty="0" smtClean="0"/>
              <a:t>Program Type</a:t>
            </a:r>
            <a:r>
              <a:rPr lang="en-US" baseline="0" dirty="0" smtClean="0"/>
              <a:t>: Select AARP Tax-Aide from the drop-down list.</a:t>
            </a:r>
          </a:p>
          <a:p>
            <a:r>
              <a:rPr lang="en-US" b="1" baseline="0" dirty="0" smtClean="0"/>
              <a:t>Site Identification Number (</a:t>
            </a:r>
            <a:r>
              <a:rPr lang="en-US" b="1" baseline="0" dirty="0" err="1" smtClean="0"/>
              <a:t>SIDN</a:t>
            </a:r>
            <a:r>
              <a:rPr lang="en-US" b="1" baseline="0" dirty="0" smtClean="0"/>
              <a:t>): </a:t>
            </a:r>
            <a:r>
              <a:rPr lang="en-US" baseline="0" dirty="0" smtClean="0"/>
              <a:t>Type in SIDN if you know it – not required</a:t>
            </a:r>
          </a:p>
          <a:p>
            <a:r>
              <a:rPr lang="en-US" b="1" baseline="0" dirty="0" smtClean="0"/>
              <a:t>Security Question</a:t>
            </a:r>
            <a:r>
              <a:rPr lang="en-US" baseline="0" dirty="0" smtClean="0"/>
              <a:t>: Select a security question n from the list.</a:t>
            </a:r>
          </a:p>
          <a:p>
            <a:r>
              <a:rPr lang="en-US" b="1" baseline="0" dirty="0" smtClean="0"/>
              <a:t>Security Answer</a:t>
            </a:r>
            <a:r>
              <a:rPr lang="en-US" baseline="0" dirty="0" smtClean="0"/>
              <a:t>: Type the answer to your security question.</a:t>
            </a:r>
          </a:p>
          <a:p>
            <a:r>
              <a:rPr lang="en-US" baseline="0" dirty="0" smtClean="0"/>
              <a:t>Click Create Account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2412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t>Refer to using</a:t>
            </a:r>
            <a:r>
              <a:rPr lang="en-US" b="0" u="sng" baseline="0" dirty="0" smtClean="0"/>
              <a:t> the Practice Lab manual available on OSHC (Tax Training then TaxSlayer then select Practice Lab Intro and using the Practice Lab)</a:t>
            </a:r>
          </a:p>
          <a:p>
            <a:r>
              <a:rPr lang="en-US" b="1" u="sng" baseline="0" dirty="0" smtClean="0"/>
              <a:t>Next:</a:t>
            </a:r>
            <a:r>
              <a:rPr lang="en-US" b="0" u="sng" baseline="0" dirty="0" smtClean="0"/>
              <a:t> how to set up a number of users for classes and labs. </a:t>
            </a:r>
            <a:endParaRPr lang="en-US" b="0" u="sng" dirty="0"/>
          </a:p>
        </p:txBody>
      </p:sp>
      <p:sp>
        <p:nvSpPr>
          <p:cNvPr id="4" name="Slide Number Placeholder 3"/>
          <p:cNvSpPr>
            <a:spLocks noGrp="1"/>
          </p:cNvSpPr>
          <p:nvPr>
            <p:ph type="sldNum" sz="quarter" idx="10"/>
          </p:nvPr>
        </p:nvSpPr>
        <p:spPr/>
        <p:txBody>
          <a:bodyPr/>
          <a:lstStyle/>
          <a:p>
            <a:fld id="{FC0953BC-0ED5-47C5-B206-C937B95E1799}"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186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Assumes that students have not previously created an account in Practice Lab</a:t>
            </a:r>
            <a:r>
              <a:rPr lang="en-US" b="0" u="none" dirty="0" smtClean="0"/>
              <a:t>. This </a:t>
            </a:r>
            <a:r>
              <a:rPr lang="en-US" b="0" u="none" dirty="0" smtClean="0"/>
              <a:t>slide is designed for the instructor</a:t>
            </a:r>
            <a:r>
              <a:rPr lang="en-US" b="0" u="none" baseline="0" dirty="0" smtClean="0"/>
              <a:t> workshops to help instructors set up the class</a:t>
            </a:r>
            <a:r>
              <a:rPr lang="en-US" b="0" u="none" baseline="0" dirty="0" smtClean="0"/>
              <a:t>. When </a:t>
            </a:r>
            <a:r>
              <a:rPr lang="en-US" b="0" u="none" baseline="0" dirty="0" smtClean="0"/>
              <a:t>instructors are using these slides to train counselors, this slide should be hidden.</a:t>
            </a:r>
          </a:p>
          <a:p>
            <a:r>
              <a:rPr lang="en-US" b="1" u="none" baseline="0" dirty="0" smtClean="0"/>
              <a:t>OK for workshop but not for training Counselors</a:t>
            </a:r>
            <a:r>
              <a:rPr lang="en-US" b="1" u="none" baseline="0" dirty="0" smtClean="0"/>
              <a:t>. Just </a:t>
            </a:r>
            <a:r>
              <a:rPr lang="en-US" b="1" u="none" baseline="0" dirty="0" smtClean="0"/>
              <a:t>hide slide.</a:t>
            </a:r>
          </a:p>
          <a:p>
            <a:endParaRPr lang="en-US" b="1" u="none" dirty="0"/>
          </a:p>
        </p:txBody>
      </p:sp>
      <p:sp>
        <p:nvSpPr>
          <p:cNvPr id="4" name="Slide Number Placeholder 3"/>
          <p:cNvSpPr>
            <a:spLocks noGrp="1"/>
          </p:cNvSpPr>
          <p:nvPr>
            <p:ph type="sldNum" sz="quarter" idx="10"/>
          </p:nvPr>
        </p:nvSpPr>
        <p:spPr/>
        <p:txBody>
          <a:bodyPr/>
          <a:lstStyle/>
          <a:p>
            <a:fld id="{FC0953BC-0ED5-47C5-B206-C937B95E1799}"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9389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414974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904548E9-6249-43D8-B9E7-ADE044522384}" type="slidenum">
              <a:rPr lang="en-US" smtClean="0"/>
              <a:t>‹#›</a:t>
            </a:fld>
            <a:endParaRPr lang="en-US"/>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098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286951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fld id="{904548E9-6249-43D8-B9E7-ADE044522384}" type="slidenum">
              <a:rPr lang="en-US" smtClean="0"/>
              <a:t>‹#›</a:t>
            </a:fld>
            <a:endParaRPr lang="en-US"/>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440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904548E9-6249-43D8-B9E7-ADE044522384}" type="slidenum">
              <a:rPr lang="en-US" smtClean="0"/>
              <a:t>‹#›</a:t>
            </a:fld>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15201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fld id="{904548E9-6249-43D8-B9E7-ADE044522384}" type="slidenum">
              <a:rPr lang="en-US" smtClean="0"/>
              <a:t>‹#›</a:t>
            </a:fld>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1914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41608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384535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04548E9-6249-43D8-B9E7-ADE044522384}" type="slidenum">
              <a:rPr lang="en-US" smtClean="0"/>
              <a:t>‹#›</a:t>
            </a:fld>
            <a:endParaRPr lang="en-US"/>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22338158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344" userDrawn="1">
          <p15:clr>
            <a:srgbClr val="F26B43"/>
          </p15:clr>
        </p15:guide>
        <p15:guide id="1" pos="384" userDrawn="1">
          <p15:clr>
            <a:srgbClr val="F26B43"/>
          </p15:clr>
        </p15:guide>
        <p15:guide id="2"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ta.taxslayerpro.com/IRSTrai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inklearncertification.com/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3.wdp"/></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14.wdp"/></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5.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6.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7.wdp"/></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8.wdp"/></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9.wdp"/></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20.wdp"/></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1.wdp"/></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22.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23.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24.wdp"/></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25.wdp"/></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26.wdp"/></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27.wdp"/></Relationships>
</file>

<file path=ppt/slides/_rels/slide44.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29.wdp"/></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TaxSlayer</a:t>
            </a:r>
            <a:r>
              <a:rPr lang="en-US" altLang="en-US" dirty="0" smtClean="0"/>
              <a:t>®</a:t>
            </a:r>
            <a:r>
              <a:rPr lang="en-US" dirty="0" smtClean="0"/>
              <a:t> Pro Online Practice Lab</a:t>
            </a:r>
            <a:endParaRPr lang="en-US" dirty="0"/>
          </a:p>
        </p:txBody>
      </p:sp>
      <p:sp>
        <p:nvSpPr>
          <p:cNvPr id="3" name="Subtitle 2"/>
          <p:cNvSpPr>
            <a:spLocks noGrp="1"/>
          </p:cNvSpPr>
          <p:nvPr>
            <p:ph type="subTitle" idx="1"/>
          </p:nvPr>
        </p:nvSpPr>
        <p:spPr bwMode="white"/>
        <p:txBody>
          <a:bodyPr/>
          <a:lstStyle/>
          <a:p>
            <a:endParaRPr lang="en-US" dirty="0" smtClean="0"/>
          </a:p>
          <a:p>
            <a:r>
              <a:rPr lang="en-US" dirty="0" smtClean="0">
                <a:solidFill>
                  <a:schemeClr val="bg1">
                    <a:lumMod val="95000"/>
                  </a:schemeClr>
                </a:solidFill>
              </a:rPr>
              <a:t>An Introduction</a:t>
            </a:r>
          </a:p>
          <a:p>
            <a:endParaRPr lang="en-US" dirty="0" smtClean="0"/>
          </a:p>
        </p:txBody>
      </p:sp>
    </p:spTree>
    <p:extLst>
      <p:ext uri="{BB962C8B-B14F-4D97-AF65-F5344CB8AC3E}">
        <p14:creationId xmlns:p14="http://schemas.microsoft.com/office/powerpoint/2010/main" val="282619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Accounts for classes/Labs – Students with account</a:t>
            </a:r>
            <a:endParaRPr lang="en-US" sz="4000" dirty="0"/>
          </a:p>
        </p:txBody>
      </p:sp>
      <p:sp>
        <p:nvSpPr>
          <p:cNvPr id="5" name="Content Placeholder 4"/>
          <p:cNvSpPr>
            <a:spLocks noGrp="1"/>
          </p:cNvSpPr>
          <p:nvPr>
            <p:ph sz="quarter" idx="12"/>
          </p:nvPr>
        </p:nvSpPr>
        <p:spPr/>
        <p:txBody>
          <a:bodyPr>
            <a:normAutofit fontScale="85000" lnSpcReduction="20000"/>
          </a:bodyPr>
          <a:lstStyle/>
          <a:p>
            <a:r>
              <a:rPr lang="en-US" dirty="0" smtClean="0"/>
              <a:t>Three Options:</a:t>
            </a:r>
          </a:p>
          <a:p>
            <a:pPr marL="1025525" lvl="1" indent="-455613">
              <a:buFont typeface="+mj-lt"/>
              <a:buAutoNum type="arabicPeriod"/>
            </a:pPr>
            <a:r>
              <a:rPr lang="en-US" dirty="0" smtClean="0"/>
              <a:t>Student supplies username and password to instructor or,</a:t>
            </a:r>
          </a:p>
          <a:p>
            <a:pPr marL="1025525" lvl="1" indent="-455613">
              <a:buFont typeface="+mj-lt"/>
              <a:buAutoNum type="arabicPeriod"/>
            </a:pPr>
            <a:r>
              <a:rPr lang="en-US" dirty="0" smtClean="0"/>
              <a:t>Same as above but student changes password to instructor supplied password by using Forgot password link or,</a:t>
            </a:r>
          </a:p>
          <a:p>
            <a:pPr marL="1025525" lvl="1" indent="-455613">
              <a:buFont typeface="+mj-lt"/>
              <a:buAutoNum type="arabicPeriod"/>
            </a:pPr>
            <a:r>
              <a:rPr lang="en-US" dirty="0" smtClean="0"/>
              <a:t>New account created for student using dummy email.</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10</a:t>
            </a:fld>
            <a:endParaRPr lang="en-US"/>
          </a:p>
        </p:txBody>
      </p:sp>
    </p:spTree>
    <p:extLst>
      <p:ext uri="{BB962C8B-B14F-4D97-AF65-F5344CB8AC3E}">
        <p14:creationId xmlns:p14="http://schemas.microsoft.com/office/powerpoint/2010/main" val="10871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 Home Page</a:t>
            </a:r>
            <a:endParaRPr lang="en-US" dirty="0"/>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981200" y="1816132"/>
            <a:ext cx="6479848" cy="4118677"/>
          </a:xfrm>
          <a:prstGeom prst="rect">
            <a:avLst/>
          </a:prstGeom>
        </p:spPr>
      </p:pic>
      <p:sp>
        <p:nvSpPr>
          <p:cNvPr id="9" name="TextBox 8"/>
          <p:cNvSpPr txBox="1"/>
          <p:nvPr/>
        </p:nvSpPr>
        <p:spPr>
          <a:xfrm>
            <a:off x="76200" y="1816132"/>
            <a:ext cx="1828800" cy="1384995"/>
          </a:xfrm>
          <a:prstGeom prst="rect">
            <a:avLst/>
          </a:prstGeom>
          <a:noFill/>
          <a:ln w="12700">
            <a:solidFill>
              <a:schemeClr val="tx1"/>
            </a:solidFill>
          </a:ln>
        </p:spPr>
        <p:txBody>
          <a:bodyPr wrap="square" rtlCol="0">
            <a:spAutoFit/>
          </a:bodyPr>
          <a:lstStyle/>
          <a:p>
            <a:r>
              <a:rPr lang="en-US" sz="2800" b="1" dirty="0" smtClean="0"/>
              <a:t>Takes you to practice area</a:t>
            </a:r>
            <a:endParaRPr lang="en-US" sz="2800" b="1" dirty="0"/>
          </a:p>
        </p:txBody>
      </p:sp>
      <p:sp>
        <p:nvSpPr>
          <p:cNvPr id="13" name="TextBox 12"/>
          <p:cNvSpPr txBox="1"/>
          <p:nvPr/>
        </p:nvSpPr>
        <p:spPr>
          <a:xfrm>
            <a:off x="129540" y="3933915"/>
            <a:ext cx="1722120" cy="1384995"/>
          </a:xfrm>
          <a:prstGeom prst="rect">
            <a:avLst/>
          </a:prstGeom>
          <a:noFill/>
          <a:ln w="12700">
            <a:solidFill>
              <a:schemeClr val="tx1"/>
            </a:solidFill>
          </a:ln>
        </p:spPr>
        <p:txBody>
          <a:bodyPr wrap="square" rtlCol="0">
            <a:spAutoFit/>
          </a:bodyPr>
          <a:lstStyle/>
          <a:p>
            <a:r>
              <a:rPr lang="en-US" sz="2800" b="1" dirty="0" smtClean="0"/>
              <a:t>Select a training video</a:t>
            </a:r>
            <a:endParaRPr lang="en-US" sz="2800" b="1" dirty="0"/>
          </a:p>
        </p:txBody>
      </p:sp>
      <p:cxnSp>
        <p:nvCxnSpPr>
          <p:cNvPr id="7" name="Straight Arrow Connector 6"/>
          <p:cNvCxnSpPr/>
          <p:nvPr/>
        </p:nvCxnSpPr>
        <p:spPr>
          <a:xfrm>
            <a:off x="1676400" y="2895600"/>
            <a:ext cx="6096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76400" y="4542383"/>
            <a:ext cx="6096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t>11</a:t>
            </a:fld>
            <a:endParaRPr lang="en-US"/>
          </a:p>
        </p:txBody>
      </p:sp>
    </p:spTree>
    <p:extLst>
      <p:ext uri="{BB962C8B-B14F-4D97-AF65-F5344CB8AC3E}">
        <p14:creationId xmlns:p14="http://schemas.microsoft.com/office/powerpoint/2010/main" val="605682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Lab – Home Page (Continued)</a:t>
            </a:r>
            <a:endParaRPr lang="en-US" dirty="0"/>
          </a:p>
        </p:txBody>
      </p:sp>
      <p:pic>
        <p:nvPicPr>
          <p:cNvPr id="6" name="Content Placeholder 5"/>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3857"/>
          <a:stretch/>
        </p:blipFill>
        <p:spPr>
          <a:xfrm>
            <a:off x="81764" y="1905000"/>
            <a:ext cx="8909836" cy="4223740"/>
          </a:xfrm>
          <a:prstGeom prst="rect">
            <a:avLst/>
          </a:prstGeom>
        </p:spPr>
      </p:pic>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12</a:t>
            </a:fld>
            <a:endParaRPr lang="en-US"/>
          </a:p>
        </p:txBody>
      </p:sp>
    </p:spTree>
    <p:extLst>
      <p:ext uri="{BB962C8B-B14F-4D97-AF65-F5344CB8AC3E}">
        <p14:creationId xmlns:p14="http://schemas.microsoft.com/office/powerpoint/2010/main" val="165594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 Welcome Page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13</a:t>
            </a:fld>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70560" y="1952625"/>
            <a:ext cx="7863840" cy="2601697"/>
          </a:xfrm>
          <a:prstGeom prst="rect">
            <a:avLst/>
          </a:prstGeom>
        </p:spPr>
      </p:pic>
    </p:spTree>
    <p:extLst>
      <p:ext uri="{BB962C8B-B14F-4D97-AF65-F5344CB8AC3E}">
        <p14:creationId xmlns:p14="http://schemas.microsoft.com/office/powerpoint/2010/main" val="2495734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 2015 Returns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14</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14400" y="1720478"/>
            <a:ext cx="7391400" cy="4527922"/>
          </a:xfrm>
          <a:prstGeom prst="rect">
            <a:avLst/>
          </a:prstGeom>
        </p:spPr>
      </p:pic>
    </p:spTree>
    <p:extLst>
      <p:ext uri="{BB962C8B-B14F-4D97-AF65-F5344CB8AC3E}">
        <p14:creationId xmlns:p14="http://schemas.microsoft.com/office/powerpoint/2010/main" val="3545131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Lab Helpful Information </a:t>
            </a:r>
            <a:r>
              <a:rPr lang="en-US" dirty="0" smtClean="0"/>
              <a:t>Page </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15</a:t>
            </a:fld>
            <a:endParaRPr lang="en-US"/>
          </a:p>
        </p:txBody>
      </p:sp>
      <p:pic>
        <p:nvPicPr>
          <p:cNvPr id="3" name="Picture 2"/>
          <p:cNvPicPr>
            <a:picLocks noChangeAspect="1"/>
          </p:cNvPicPr>
          <p:nvPr/>
        </p:nvPicPr>
        <p:blipFill>
          <a:blip r:embed="rId3"/>
          <a:stretch>
            <a:fillRect/>
          </a:stretch>
        </p:blipFill>
        <p:spPr>
          <a:xfrm>
            <a:off x="3048000" y="1816882"/>
            <a:ext cx="3124200" cy="4247185"/>
          </a:xfrm>
          <a:prstGeom prst="rect">
            <a:avLst/>
          </a:prstGeom>
        </p:spPr>
      </p:pic>
    </p:spTree>
    <p:extLst>
      <p:ext uri="{BB962C8B-B14F-4D97-AF65-F5344CB8AC3E}">
        <p14:creationId xmlns:p14="http://schemas.microsoft.com/office/powerpoint/2010/main" val="6488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Lab Helpful Information Page (Continued)</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16</a:t>
            </a:fld>
            <a:endParaRPr lang="en-US"/>
          </a:p>
        </p:txBody>
      </p:sp>
      <p:pic>
        <p:nvPicPr>
          <p:cNvPr id="4" name="Content Placeholder 3"/>
          <p:cNvPicPr>
            <a:picLocks noGrp="1" noChangeAspect="1"/>
          </p:cNvPicPr>
          <p:nvPr>
            <p:ph sz="quarter" idx="12"/>
          </p:nvPr>
        </p:nvPicPr>
        <p:blipFill>
          <a:blip r:embed="rId3"/>
          <a:stretch>
            <a:fillRect/>
          </a:stretch>
        </p:blipFill>
        <p:spPr>
          <a:xfrm>
            <a:off x="2743200" y="1905000"/>
            <a:ext cx="4091675" cy="3276600"/>
          </a:xfrm>
          <a:prstGeom prst="rect">
            <a:avLst/>
          </a:prstGeom>
        </p:spPr>
      </p:pic>
    </p:spTree>
    <p:extLst>
      <p:ext uri="{BB962C8B-B14F-4D97-AF65-F5344CB8AC3E}">
        <p14:creationId xmlns:p14="http://schemas.microsoft.com/office/powerpoint/2010/main" val="324078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Taxpayer Profiles</a:t>
            </a:r>
            <a:endParaRPr lang="en-US" dirty="0"/>
          </a:p>
        </p:txBody>
      </p:sp>
      <p:sp>
        <p:nvSpPr>
          <p:cNvPr id="5" name="TextBox 4"/>
          <p:cNvSpPr txBox="1"/>
          <p:nvPr/>
        </p:nvSpPr>
        <p:spPr>
          <a:xfrm>
            <a:off x="304799" y="3505200"/>
            <a:ext cx="3505201" cy="2677656"/>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smtClean="0"/>
              <a:t>Site/Local Coordinator can create additional Taxpayer profiles when setting up site</a:t>
            </a:r>
            <a:endParaRPr lang="en-US" sz="2800" b="1" dirty="0"/>
          </a:p>
        </p:txBody>
      </p:sp>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17</a:t>
            </a:fld>
            <a:endParaRPr lang="en-US"/>
          </a:p>
        </p:txBody>
      </p:sp>
      <p:pic>
        <p:nvPicPr>
          <p:cNvPr id="4" name="Content Placeholder 3"/>
          <p:cNvPicPr>
            <a:picLocks noGrp="1" noChangeAspect="1"/>
          </p:cNvPicPr>
          <p:nvPr>
            <p:ph sz="quarter" idx="12"/>
          </p:nvPr>
        </p:nvPicPr>
        <p:blipFill>
          <a:blip r:embed="rId3"/>
          <a:stretch>
            <a:fillRect/>
          </a:stretch>
        </p:blipFill>
        <p:spPr>
          <a:xfrm>
            <a:off x="4038600" y="1756232"/>
            <a:ext cx="3680874" cy="4492168"/>
          </a:xfrm>
          <a:prstGeom prst="rect">
            <a:avLst/>
          </a:prstGeom>
        </p:spPr>
      </p:pic>
      <p:sp>
        <p:nvSpPr>
          <p:cNvPr id="12" name="TextBox 11"/>
          <p:cNvSpPr txBox="1"/>
          <p:nvPr/>
        </p:nvSpPr>
        <p:spPr>
          <a:xfrm>
            <a:off x="628650" y="1771471"/>
            <a:ext cx="2343150" cy="1200329"/>
          </a:xfrm>
          <a:prstGeom prst="rect">
            <a:avLst/>
          </a:prstGeom>
          <a:noFill/>
          <a:ln>
            <a:solidFill>
              <a:schemeClr val="tx1"/>
            </a:solidFill>
          </a:ln>
        </p:spPr>
        <p:txBody>
          <a:bodyPr wrap="square" rtlCol="0">
            <a:spAutoFit/>
          </a:bodyPr>
          <a:lstStyle/>
          <a:p>
            <a:r>
              <a:rPr lang="en-US" dirty="0" smtClean="0"/>
              <a:t>TaxSlayer has created 3 sample profiles. Defaults to Basic (No profile</a:t>
            </a:r>
            <a:r>
              <a:rPr lang="en-US" dirty="0" smtClean="0"/>
              <a:t>). </a:t>
            </a:r>
            <a:endParaRPr lang="en-US" dirty="0"/>
          </a:p>
        </p:txBody>
      </p:sp>
    </p:spTree>
    <p:extLst>
      <p:ext uri="{BB962C8B-B14F-4D97-AF65-F5344CB8AC3E}">
        <p14:creationId xmlns:p14="http://schemas.microsoft.com/office/powerpoint/2010/main" val="219336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New Tax Return Screen</a:t>
            </a:r>
            <a:endParaRPr lang="en-US" dirty="0"/>
          </a:p>
        </p:txBody>
      </p:sp>
      <p:sp>
        <p:nvSpPr>
          <p:cNvPr id="5" name="TextBox 4"/>
          <p:cNvSpPr txBox="1"/>
          <p:nvPr/>
        </p:nvSpPr>
        <p:spPr>
          <a:xfrm>
            <a:off x="3581400" y="3124200"/>
            <a:ext cx="685800" cy="523220"/>
          </a:xfrm>
          <a:prstGeom prst="rect">
            <a:avLst/>
          </a:prstGeom>
          <a:noFill/>
        </p:spPr>
        <p:txBody>
          <a:bodyPr wrap="square" rtlCol="0">
            <a:spAutoFit/>
          </a:bodyPr>
          <a:lstStyle/>
          <a:p>
            <a:r>
              <a:rPr lang="en-US" sz="2800" dirty="0" smtClean="0"/>
              <a:t>00</a:t>
            </a:r>
            <a:endParaRPr lang="en-US" sz="2800" dirty="0"/>
          </a:p>
        </p:txBody>
      </p:sp>
      <p:sp>
        <p:nvSpPr>
          <p:cNvPr id="8" name="TextBox 7"/>
          <p:cNvSpPr txBox="1"/>
          <p:nvPr/>
        </p:nvSpPr>
        <p:spPr>
          <a:xfrm>
            <a:off x="3581400" y="4114800"/>
            <a:ext cx="685800" cy="523220"/>
          </a:xfrm>
          <a:prstGeom prst="rect">
            <a:avLst/>
          </a:prstGeom>
          <a:noFill/>
        </p:spPr>
        <p:txBody>
          <a:bodyPr wrap="square" rtlCol="0">
            <a:spAutoFit/>
          </a:bodyPr>
          <a:lstStyle/>
          <a:p>
            <a:r>
              <a:rPr lang="en-US" sz="2800" dirty="0" smtClean="0"/>
              <a:t>00</a:t>
            </a:r>
            <a:endParaRPr lang="en-US" sz="2800" dirty="0"/>
          </a:p>
        </p:txBody>
      </p:sp>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18</a:t>
            </a:fld>
            <a:endParaRPr lang="en-US"/>
          </a:p>
        </p:txBody>
      </p:sp>
      <p:pic>
        <p:nvPicPr>
          <p:cNvPr id="4" name="Content Placeholder 3"/>
          <p:cNvPicPr>
            <a:picLocks noGrp="1" noChangeAspect="1"/>
          </p:cNvPicPr>
          <p:nvPr>
            <p:ph sz="quarter" idx="12"/>
          </p:nvPr>
        </p:nvPicPr>
        <p:blipFill>
          <a:blip r:embed="rId3"/>
          <a:stretch>
            <a:fillRect/>
          </a:stretch>
        </p:blipFill>
        <p:spPr>
          <a:xfrm>
            <a:off x="1264258" y="1828800"/>
            <a:ext cx="6660542" cy="4208809"/>
          </a:xfrm>
          <a:prstGeom prst="rect">
            <a:avLst/>
          </a:prstGeom>
        </p:spPr>
      </p:pic>
    </p:spTree>
    <p:extLst>
      <p:ext uri="{BB962C8B-B14F-4D97-AF65-F5344CB8AC3E}">
        <p14:creationId xmlns:p14="http://schemas.microsoft.com/office/powerpoint/2010/main" val="1385122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Navigation/Input Rules	</a:t>
            </a:r>
            <a:endParaRPr lang="en-US" dirty="0"/>
          </a:p>
        </p:txBody>
      </p:sp>
      <p:sp>
        <p:nvSpPr>
          <p:cNvPr id="5" name="Content Placeholder 4"/>
          <p:cNvSpPr>
            <a:spLocks noGrp="1"/>
          </p:cNvSpPr>
          <p:nvPr>
            <p:ph sz="quarter" idx="12"/>
          </p:nvPr>
        </p:nvSpPr>
        <p:spPr>
          <a:xfrm>
            <a:off x="954504" y="2133599"/>
            <a:ext cx="7543800" cy="4079627"/>
          </a:xfrm>
        </p:spPr>
        <p:txBody>
          <a:bodyPr>
            <a:normAutofit fontScale="85000" lnSpcReduction="20000"/>
          </a:bodyPr>
          <a:lstStyle/>
          <a:p>
            <a:pPr>
              <a:lnSpc>
                <a:spcPct val="110000"/>
              </a:lnSpc>
            </a:pPr>
            <a:r>
              <a:rPr lang="en-US" dirty="0" smtClean="0"/>
              <a:t>All information is entered via input screen (nothing entered directly on forms)</a:t>
            </a:r>
          </a:p>
          <a:p>
            <a:pPr>
              <a:lnSpc>
                <a:spcPct val="110000"/>
              </a:lnSpc>
            </a:pPr>
            <a:r>
              <a:rPr lang="en-US" dirty="0"/>
              <a:t>Use “Tab” key to move from field to field </a:t>
            </a:r>
            <a:r>
              <a:rPr lang="en-US" dirty="0" smtClean="0"/>
              <a:t>within </a:t>
            </a:r>
            <a:r>
              <a:rPr lang="en-US" dirty="0"/>
              <a:t>input </a:t>
            </a:r>
            <a:r>
              <a:rPr lang="en-US" dirty="0" smtClean="0"/>
              <a:t>screen</a:t>
            </a:r>
            <a:endParaRPr lang="en-US" dirty="0"/>
          </a:p>
          <a:p>
            <a:pPr>
              <a:lnSpc>
                <a:spcPct val="110000"/>
              </a:lnSpc>
            </a:pPr>
            <a:r>
              <a:rPr lang="en-US" dirty="0" smtClean="0"/>
              <a:t>Select “Continue” to save information and move from one input screen to another</a:t>
            </a:r>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19</a:t>
            </a:fld>
            <a:endParaRPr lang="en-US"/>
          </a:p>
        </p:txBody>
      </p:sp>
    </p:spTree>
    <p:extLst>
      <p:ext uri="{BB962C8B-B14F-4D97-AF65-F5344CB8AC3E}">
        <p14:creationId xmlns:p14="http://schemas.microsoft.com/office/powerpoint/2010/main" val="316632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TaxSlayer Pro Online Practice Lab Software</a:t>
            </a:r>
            <a:endParaRPr lang="en-US" dirty="0"/>
          </a:p>
        </p:txBody>
      </p:sp>
      <p:sp>
        <p:nvSpPr>
          <p:cNvPr id="5" name="Content Placeholder 4"/>
          <p:cNvSpPr>
            <a:spLocks noGrp="1"/>
          </p:cNvSpPr>
          <p:nvPr>
            <p:ph sz="quarter" idx="12"/>
          </p:nvPr>
        </p:nvSpPr>
        <p:spPr>
          <a:xfrm>
            <a:off x="762000" y="2133600"/>
            <a:ext cx="7736304" cy="3886200"/>
          </a:xfrm>
        </p:spPr>
        <p:txBody>
          <a:bodyPr>
            <a:normAutofit fontScale="92500" lnSpcReduction="10000"/>
          </a:bodyPr>
          <a:lstStyle/>
          <a:p>
            <a:r>
              <a:rPr lang="en-US" dirty="0" smtClean="0"/>
              <a:t>Most internet browsers work:</a:t>
            </a:r>
          </a:p>
          <a:p>
            <a:pPr lvl="1"/>
            <a:r>
              <a:rPr lang="en-US" dirty="0" smtClean="0"/>
              <a:t>Internet Explorer 8.0 or higher</a:t>
            </a:r>
          </a:p>
          <a:p>
            <a:pPr lvl="1"/>
            <a:r>
              <a:rPr lang="en-US" dirty="0" smtClean="0"/>
              <a:t>Google Chrome </a:t>
            </a:r>
          </a:p>
          <a:p>
            <a:pPr lvl="1"/>
            <a:r>
              <a:rPr lang="en-US" dirty="0" smtClean="0"/>
              <a:t>Safari Browser 5.1. </a:t>
            </a:r>
          </a:p>
          <a:p>
            <a:r>
              <a:rPr lang="en-US" dirty="0" smtClean="0"/>
              <a:t>For Practice Lab (either):</a:t>
            </a:r>
          </a:p>
          <a:p>
            <a:pPr lvl="1"/>
            <a:r>
              <a:rPr lang="en-US" sz="3000" dirty="0" smtClean="0">
                <a:hlinkClick r:id="rId3"/>
              </a:rPr>
              <a:t>https://vita.taxslayerpro.com/IRSTraining</a:t>
            </a:r>
            <a:endParaRPr lang="en-US" sz="3000" dirty="0" smtClean="0"/>
          </a:p>
          <a:p>
            <a:pPr lvl="1"/>
            <a:r>
              <a:rPr lang="en-US" sz="3000" dirty="0" smtClean="0">
                <a:hlinkClick r:id="rId4"/>
              </a:rPr>
              <a:t>https://www.linklearncertification.com</a:t>
            </a:r>
            <a:endParaRPr lang="en-US" sz="3000" dirty="0" smtClean="0"/>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2</a:t>
            </a:fld>
            <a:endParaRPr lang="en-US"/>
          </a:p>
        </p:txBody>
      </p:sp>
    </p:spTree>
    <p:extLst>
      <p:ext uri="{BB962C8B-B14F-4D97-AF65-F5344CB8AC3E}">
        <p14:creationId xmlns:p14="http://schemas.microsoft.com/office/powerpoint/2010/main" val="180007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Navigation/Input Rules (</a:t>
            </a:r>
            <a:r>
              <a:rPr lang="en-US" dirty="0" err="1" smtClean="0"/>
              <a:t>Cont</a:t>
            </a:r>
            <a:r>
              <a:rPr lang="en-US" dirty="0" smtClean="0"/>
              <a:t>)</a:t>
            </a:r>
            <a:endParaRPr lang="en-US" dirty="0"/>
          </a:p>
        </p:txBody>
      </p:sp>
      <p:sp>
        <p:nvSpPr>
          <p:cNvPr id="5" name="Content Placeholder 4"/>
          <p:cNvSpPr>
            <a:spLocks noGrp="1"/>
          </p:cNvSpPr>
          <p:nvPr>
            <p:ph sz="quarter" idx="12"/>
          </p:nvPr>
        </p:nvSpPr>
        <p:spPr/>
        <p:txBody>
          <a:bodyPr>
            <a:normAutofit fontScale="77500" lnSpcReduction="20000"/>
          </a:bodyPr>
          <a:lstStyle/>
          <a:p>
            <a:r>
              <a:rPr lang="en-US" dirty="0" smtClean="0"/>
              <a:t>Do not enter leading zeros when entering dates of birth:</a:t>
            </a:r>
          </a:p>
          <a:p>
            <a:r>
              <a:rPr lang="en-US" dirty="0" smtClean="0"/>
              <a:t>Six methods of inputting data:</a:t>
            </a:r>
          </a:p>
          <a:p>
            <a:pPr marL="1030288" lvl="1" indent="-515938">
              <a:buFont typeface="+mj-lt"/>
              <a:buAutoNum type="arabicPeriod"/>
            </a:pPr>
            <a:r>
              <a:rPr lang="en-US" dirty="0" smtClean="0"/>
              <a:t>Guide me</a:t>
            </a:r>
          </a:p>
          <a:p>
            <a:pPr marL="1030288" lvl="1" indent="-515938">
              <a:buFont typeface="+mj-lt"/>
              <a:buAutoNum type="arabicPeriod"/>
            </a:pPr>
            <a:r>
              <a:rPr lang="en-US" dirty="0" smtClean="0"/>
              <a:t>Enter myself</a:t>
            </a:r>
          </a:p>
          <a:p>
            <a:pPr marL="1030288" lvl="1" indent="-515938">
              <a:buFont typeface="+mj-lt"/>
              <a:buAutoNum type="arabicPeriod"/>
            </a:pPr>
            <a:r>
              <a:rPr lang="en-US" dirty="0" smtClean="0"/>
              <a:t>1040 View on Calculation Summary page</a:t>
            </a:r>
          </a:p>
          <a:p>
            <a:pPr marL="1030288" lvl="1" indent="-515938">
              <a:buFont typeface="+mj-lt"/>
              <a:buAutoNum type="arabicPeriod"/>
            </a:pPr>
            <a:r>
              <a:rPr lang="en-US" dirty="0" smtClean="0"/>
              <a:t>Taxpayer Profile</a:t>
            </a:r>
          </a:p>
          <a:p>
            <a:pPr marL="1030288" lvl="1" indent="-515938">
              <a:buFont typeface="+mj-lt"/>
              <a:buAutoNum type="arabicPeriod"/>
            </a:pPr>
            <a:r>
              <a:rPr lang="en-US" dirty="0" smtClean="0"/>
              <a:t>Quick File</a:t>
            </a:r>
          </a:p>
          <a:p>
            <a:pPr marL="1030288" lvl="1" indent="-515938">
              <a:buFont typeface="+mj-lt"/>
              <a:buAutoNum type="arabicPeriod"/>
            </a:pPr>
            <a:r>
              <a:rPr lang="en-US" dirty="0" smtClean="0"/>
              <a:t>Form Search Box</a:t>
            </a:r>
          </a:p>
          <a:p>
            <a:pPr marL="742950" indent="-742950">
              <a:buFont typeface="+mj-lt"/>
              <a:buAutoNum type="arabicPeriod"/>
            </a:pP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20</a:t>
            </a:fld>
            <a:endParaRPr lang="en-US"/>
          </a:p>
        </p:txBody>
      </p:sp>
    </p:spTree>
    <p:extLst>
      <p:ext uri="{BB962C8B-B14F-4D97-AF65-F5344CB8AC3E}">
        <p14:creationId xmlns:p14="http://schemas.microsoft.com/office/powerpoint/2010/main" val="91179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lstStyle/>
          <a:p>
            <a:r>
              <a:rPr lang="en-US" dirty="0" smtClean="0"/>
              <a:t>Navigation </a:t>
            </a:r>
            <a:endParaRPr lang="en-US" dirty="0"/>
          </a:p>
        </p:txBody>
      </p:sp>
      <p:sp>
        <p:nvSpPr>
          <p:cNvPr id="5" name="Content Placeholder 4"/>
          <p:cNvSpPr>
            <a:spLocks noGrp="1"/>
          </p:cNvSpPr>
          <p:nvPr>
            <p:ph sz="quarter" idx="12"/>
          </p:nvPr>
        </p:nvSpPr>
        <p:spPr/>
        <p:txBody>
          <a:bodyPr>
            <a:normAutofit fontScale="85000" lnSpcReduction="20000"/>
          </a:bodyPr>
          <a:lstStyle/>
          <a:p>
            <a:pPr>
              <a:lnSpc>
                <a:spcPct val="110000"/>
              </a:lnSpc>
            </a:pPr>
            <a:r>
              <a:rPr lang="en-US" dirty="0" smtClean="0"/>
              <a:t>Filing Status is 1</a:t>
            </a:r>
            <a:r>
              <a:rPr lang="en-US" baseline="30000" dirty="0" smtClean="0"/>
              <a:t>st</a:t>
            </a:r>
            <a:r>
              <a:rPr lang="en-US" dirty="0" smtClean="0"/>
              <a:t> screen you must complete after entering SSN</a:t>
            </a:r>
          </a:p>
          <a:p>
            <a:pPr>
              <a:lnSpc>
                <a:spcPct val="110000"/>
              </a:lnSpc>
            </a:pPr>
            <a:r>
              <a:rPr lang="en-US" dirty="0" smtClean="0"/>
              <a:t>Filing Status Wizard available</a:t>
            </a:r>
          </a:p>
          <a:p>
            <a:pPr>
              <a:lnSpc>
                <a:spcPct val="110000"/>
              </a:lnSpc>
            </a:pPr>
            <a:r>
              <a:rPr lang="en-US" dirty="0" smtClean="0"/>
              <a:t>Personal Information screen must then be completed</a:t>
            </a:r>
          </a:p>
          <a:p>
            <a:pPr>
              <a:lnSpc>
                <a:spcPct val="110000"/>
              </a:lnSpc>
            </a:pPr>
            <a:r>
              <a:rPr lang="en-US" dirty="0" smtClean="0"/>
              <a:t>Dependent screen next (one screen for each dependent)</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21</a:t>
            </a:fld>
            <a:endParaRPr lang="en-US"/>
          </a:p>
        </p:txBody>
      </p:sp>
    </p:spTree>
    <p:extLst>
      <p:ext uri="{BB962C8B-B14F-4D97-AF65-F5344CB8AC3E}">
        <p14:creationId xmlns:p14="http://schemas.microsoft.com/office/powerpoint/2010/main" val="371154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28650" y="1828800"/>
            <a:ext cx="3867150" cy="4384426"/>
          </a:xfrm>
        </p:spPr>
        <p:txBody>
          <a:bodyPr>
            <a:normAutofit fontScale="92500" lnSpcReduction="10000"/>
          </a:bodyPr>
          <a:lstStyle/>
          <a:p>
            <a:r>
              <a:rPr lang="en-US" sz="2800" dirty="0" smtClean="0"/>
              <a:t>Will take you to input screen for form</a:t>
            </a:r>
          </a:p>
          <a:p>
            <a:r>
              <a:rPr lang="en-US" sz="2800" dirty="0" smtClean="0"/>
              <a:t>Section you are in will be red</a:t>
            </a:r>
          </a:p>
          <a:p>
            <a:r>
              <a:rPr lang="en-US" sz="2800" dirty="0" smtClean="0"/>
              <a:t>Input screens for all forms </a:t>
            </a:r>
            <a:r>
              <a:rPr lang="en-US" sz="2800" dirty="0" smtClean="0"/>
              <a:t>except Health </a:t>
            </a:r>
            <a:r>
              <a:rPr lang="en-US" sz="2800" dirty="0" smtClean="0"/>
              <a:t>Insurance</a:t>
            </a:r>
          </a:p>
          <a:p>
            <a:r>
              <a:rPr lang="en-US" sz="2800" dirty="0" smtClean="0"/>
              <a:t>Health </a:t>
            </a:r>
            <a:r>
              <a:rPr lang="en-US" sz="2800" dirty="0" smtClean="0"/>
              <a:t>Insurance input </a:t>
            </a:r>
            <a:r>
              <a:rPr lang="en-US" sz="2800" dirty="0" smtClean="0"/>
              <a:t>screens</a:t>
            </a:r>
          </a:p>
          <a:p>
            <a:r>
              <a:rPr lang="en-US" sz="2800" dirty="0" smtClean="0"/>
              <a:t>Create state return</a:t>
            </a:r>
            <a:endParaRPr lang="en-US" sz="2800" dirty="0"/>
          </a:p>
        </p:txBody>
      </p:sp>
      <p:pic>
        <p:nvPicPr>
          <p:cNvPr id="9" name="Content Placeholder 8"/>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4495800" y="1828800"/>
            <a:ext cx="3991137" cy="3581400"/>
          </a:xfrm>
          <a:prstGeom prst="rect">
            <a:avLst/>
          </a:prstGeom>
        </p:spPr>
      </p:pic>
      <p:sp>
        <p:nvSpPr>
          <p:cNvPr id="6" name="Title 5"/>
          <p:cNvSpPr>
            <a:spLocks noGrp="1"/>
          </p:cNvSpPr>
          <p:nvPr>
            <p:ph type="title"/>
          </p:nvPr>
        </p:nvSpPr>
        <p:spPr/>
        <p:txBody>
          <a:bodyPr/>
          <a:lstStyle/>
          <a:p>
            <a:r>
              <a:rPr lang="en-US" dirty="0" smtClean="0"/>
              <a:t>Left navigation bar</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t>22</a:t>
            </a:fld>
            <a:endParaRPr lang="en-US"/>
          </a:p>
        </p:txBody>
      </p:sp>
    </p:spTree>
    <p:extLst>
      <p:ext uri="{BB962C8B-B14F-4D97-AF65-F5344CB8AC3E}">
        <p14:creationId xmlns:p14="http://schemas.microsoft.com/office/powerpoint/2010/main" val="123647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3"/>
          <a:srcRect l="233" r="21195"/>
          <a:stretch/>
        </p:blipFill>
        <p:spPr>
          <a:xfrm>
            <a:off x="4953000" y="2057400"/>
            <a:ext cx="3531733" cy="3429000"/>
          </a:xfrm>
          <a:prstGeom prst="rect">
            <a:avLst/>
          </a:prstGeom>
        </p:spPr>
      </p:pic>
      <p:sp>
        <p:nvSpPr>
          <p:cNvPr id="2" name="Content Placeholder 1"/>
          <p:cNvSpPr>
            <a:spLocks noGrp="1"/>
          </p:cNvSpPr>
          <p:nvPr>
            <p:ph sz="half" idx="1"/>
          </p:nvPr>
        </p:nvSpPr>
        <p:spPr>
          <a:xfrm>
            <a:off x="946484" y="1690689"/>
            <a:ext cx="3657600" cy="4522538"/>
          </a:xfrm>
        </p:spPr>
        <p:txBody>
          <a:bodyPr>
            <a:normAutofit fontScale="92500" lnSpcReduction="20000"/>
          </a:bodyPr>
          <a:lstStyle/>
          <a:p>
            <a:r>
              <a:rPr lang="en-US" sz="2800" dirty="0" smtClean="0"/>
              <a:t>1040 view, summary and print</a:t>
            </a:r>
          </a:p>
          <a:p>
            <a:r>
              <a:rPr lang="en-US" sz="2800" dirty="0" smtClean="0"/>
              <a:t>Must complete health insurance and EITC to e-file</a:t>
            </a:r>
          </a:p>
          <a:p>
            <a:r>
              <a:rPr lang="en-US" sz="2800" dirty="0" smtClean="0"/>
              <a:t>Amend 2016 return</a:t>
            </a:r>
            <a:endParaRPr lang="en-US" sz="2800" dirty="0"/>
          </a:p>
          <a:p>
            <a:r>
              <a:rPr lang="en-US" sz="2800" dirty="0" smtClean="0"/>
              <a:t>Takes you to practice lab welcome screen</a:t>
            </a:r>
          </a:p>
          <a:p>
            <a:r>
              <a:rPr lang="en-US" sz="2800" dirty="0" smtClean="0"/>
              <a:t>Cannot scan in practice lab</a:t>
            </a:r>
            <a:r>
              <a:rPr lang="en-US" sz="2800" dirty="0" smtClean="0"/>
              <a:t>. Will </a:t>
            </a:r>
            <a:r>
              <a:rPr lang="en-US" sz="2800" dirty="0" smtClean="0"/>
              <a:t>have scan capability in production</a:t>
            </a:r>
            <a:endParaRPr lang="en-US" sz="2800" dirty="0"/>
          </a:p>
        </p:txBody>
      </p:sp>
      <p:sp>
        <p:nvSpPr>
          <p:cNvPr id="4" name="Title 3"/>
          <p:cNvSpPr>
            <a:spLocks noGrp="1"/>
          </p:cNvSpPr>
          <p:nvPr>
            <p:ph type="title"/>
          </p:nvPr>
        </p:nvSpPr>
        <p:spPr/>
        <p:txBody>
          <a:bodyPr>
            <a:normAutofit fontScale="90000"/>
          </a:bodyPr>
          <a:lstStyle/>
          <a:p>
            <a:r>
              <a:rPr lang="en-US" dirty="0" smtClean="0"/>
              <a:t>Left navigation bar (Continued)</a:t>
            </a:r>
            <a:endParaRPr lang="en-US" dirty="0"/>
          </a:p>
        </p:txBody>
      </p:sp>
      <p:cxnSp>
        <p:nvCxnSpPr>
          <p:cNvPr id="8" name="Straight Arrow Connector 7"/>
          <p:cNvCxnSpPr/>
          <p:nvPr/>
        </p:nvCxnSpPr>
        <p:spPr>
          <a:xfrm>
            <a:off x="2958766" y="2004808"/>
            <a:ext cx="2146634" cy="194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77833" y="2914715"/>
            <a:ext cx="627567" cy="65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77793" y="3544832"/>
            <a:ext cx="1103806" cy="216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30193" y="4053781"/>
            <a:ext cx="951406" cy="3100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009126" y="4651800"/>
            <a:ext cx="1172473" cy="3353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23</a:t>
            </a:fld>
            <a:endParaRPr lang="en-US"/>
          </a:p>
        </p:txBody>
      </p:sp>
    </p:spTree>
    <p:extLst>
      <p:ext uri="{BB962C8B-B14F-4D97-AF65-F5344CB8AC3E}">
        <p14:creationId xmlns:p14="http://schemas.microsoft.com/office/powerpoint/2010/main" val="71797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30323"/>
            <a:ext cx="7886700" cy="1325563"/>
          </a:xfrm>
        </p:spPr>
        <p:txBody>
          <a:bodyPr/>
          <a:lstStyle/>
          <a:p>
            <a:r>
              <a:rPr lang="en-US" dirty="0" smtClean="0"/>
              <a:t>Filing Status Screen</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24</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18160" y="1752600"/>
            <a:ext cx="7863840" cy="2877184"/>
          </a:xfrm>
          <a:prstGeom prst="rect">
            <a:avLst/>
          </a:prstGeom>
        </p:spPr>
      </p:pic>
    </p:spTree>
    <p:extLst>
      <p:ext uri="{BB962C8B-B14F-4D97-AF65-F5344CB8AC3E}">
        <p14:creationId xmlns:p14="http://schemas.microsoft.com/office/powerpoint/2010/main" val="15709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Personal Information Screen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t>25</a:t>
            </a:fld>
            <a:endParaRPr lang="en-US"/>
          </a:p>
        </p:txBody>
      </p:sp>
      <p:pic>
        <p:nvPicPr>
          <p:cNvPr id="3" name="Content Placeholder 2"/>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70560" y="1766889"/>
            <a:ext cx="7863840" cy="4325933"/>
          </a:xfrm>
          <a:prstGeom prst="rect">
            <a:avLst/>
          </a:prstGeom>
        </p:spPr>
      </p:pic>
    </p:spTree>
    <p:extLst>
      <p:ext uri="{BB962C8B-B14F-4D97-AF65-F5344CB8AC3E}">
        <p14:creationId xmlns:p14="http://schemas.microsoft.com/office/powerpoint/2010/main" val="2487987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Information Screen (Continued)</a:t>
            </a:r>
            <a:endParaRPr lang="en-US" dirty="0"/>
          </a:p>
        </p:txBody>
      </p:sp>
      <p:pic>
        <p:nvPicPr>
          <p:cNvPr id="9" name="Content Placeholder 8"/>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56444" y="1752600"/>
            <a:ext cx="6443128" cy="4460627"/>
          </a:xfrm>
          <a:prstGeom prst="rect">
            <a:avLst/>
          </a:prstGeom>
        </p:spPr>
      </p:pic>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26</a:t>
            </a:fld>
            <a:endParaRPr lang="en-US"/>
          </a:p>
        </p:txBody>
      </p:sp>
    </p:spTree>
    <p:extLst>
      <p:ext uri="{BB962C8B-B14F-4D97-AF65-F5344CB8AC3E}">
        <p14:creationId xmlns:p14="http://schemas.microsoft.com/office/powerpoint/2010/main" val="3602849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Information Screen</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27</a:t>
            </a:fld>
            <a:endParaRPr lang="en-US"/>
          </a:p>
        </p:txBody>
      </p:sp>
      <p:pic>
        <p:nvPicPr>
          <p:cNvPr id="4" name="Content Placeholder 3"/>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2949"/>
          <a:stretch/>
        </p:blipFill>
        <p:spPr>
          <a:xfrm>
            <a:off x="628650" y="1752600"/>
            <a:ext cx="7886700" cy="4389120"/>
          </a:xfrm>
          <a:prstGeom prst="rect">
            <a:avLst/>
          </a:prstGeom>
        </p:spPr>
      </p:pic>
    </p:spTree>
    <p:extLst>
      <p:ext uri="{BB962C8B-B14F-4D97-AF65-F5344CB8AC3E}">
        <p14:creationId xmlns:p14="http://schemas.microsoft.com/office/powerpoint/2010/main" val="431096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623888" y="1934276"/>
            <a:ext cx="3867150" cy="4343400"/>
          </a:xfrm>
        </p:spPr>
        <p:txBody>
          <a:bodyPr>
            <a:normAutofit lnSpcReduction="10000"/>
          </a:bodyPr>
          <a:lstStyle/>
          <a:p>
            <a:r>
              <a:rPr lang="en-US" dirty="0" smtClean="0"/>
              <a:t>Must complete filing status, personal and dependent information to activate tool bar</a:t>
            </a:r>
            <a:endParaRPr lang="en-US" dirty="0"/>
          </a:p>
        </p:txBody>
      </p:sp>
      <p:pic>
        <p:nvPicPr>
          <p:cNvPr id="12" name="Content Placeholder 11"/>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r="20593"/>
          <a:stretch/>
        </p:blipFill>
        <p:spPr>
          <a:xfrm>
            <a:off x="4753761" y="2057400"/>
            <a:ext cx="3780639" cy="3429000"/>
          </a:xfrm>
          <a:prstGeom prst="rect">
            <a:avLst/>
          </a:prstGeom>
          <a:ln w="12700">
            <a:solidFill>
              <a:schemeClr val="tx1"/>
            </a:solidFill>
          </a:ln>
        </p:spPr>
      </p:pic>
      <p:sp>
        <p:nvSpPr>
          <p:cNvPr id="4" name="Title 3"/>
          <p:cNvSpPr>
            <a:spLocks noGrp="1"/>
          </p:cNvSpPr>
          <p:nvPr>
            <p:ph type="title"/>
          </p:nvPr>
        </p:nvSpPr>
        <p:spPr/>
        <p:txBody>
          <a:bodyPr/>
          <a:lstStyle/>
          <a:p>
            <a:r>
              <a:rPr lang="en-US" dirty="0" smtClean="0"/>
              <a:t>Additional Tools</a:t>
            </a:r>
            <a:endParaRPr lang="en-US" dirty="0"/>
          </a:p>
        </p:txBody>
      </p:sp>
      <p:sp>
        <p:nvSpPr>
          <p:cNvPr id="13" name="TextBox 12"/>
          <p:cNvSpPr txBox="1"/>
          <p:nvPr/>
        </p:nvSpPr>
        <p:spPr>
          <a:xfrm>
            <a:off x="6858000" y="490358"/>
            <a:ext cx="1920240" cy="1200329"/>
          </a:xfrm>
          <a:prstGeom prst="borderCallout1">
            <a:avLst>
              <a:gd name="adj1" fmla="val 50337"/>
              <a:gd name="adj2" fmla="val -181"/>
              <a:gd name="adj3" fmla="val 146764"/>
              <a:gd name="adj4" fmla="val -5753"/>
            </a:avLst>
          </a:prstGeom>
          <a:solidFill>
            <a:schemeClr val="bg1"/>
          </a:solidFill>
          <a:ln w="28575">
            <a:solidFill>
              <a:srgbClr val="C00000"/>
            </a:solidFill>
            <a:headEnd type="none" w="med" len="med"/>
            <a:tailEnd type="triangle" w="med" len="med"/>
          </a:ln>
        </p:spPr>
        <p:txBody>
          <a:bodyPr wrap="square" rtlCol="0">
            <a:spAutoFit/>
          </a:bodyPr>
          <a:lstStyle/>
          <a:p>
            <a:r>
              <a:rPr lang="en-US" sz="2400" b="1" dirty="0" smtClean="0"/>
              <a:t>Select drop down arrow next to name</a:t>
            </a:r>
            <a:endParaRPr lang="en-US" sz="2400" b="1"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28</a:t>
            </a:fld>
            <a:endParaRPr lang="en-US"/>
          </a:p>
        </p:txBody>
      </p:sp>
    </p:spTree>
    <p:extLst>
      <p:ext uri="{BB962C8B-B14F-4D97-AF65-F5344CB8AC3E}">
        <p14:creationId xmlns:p14="http://schemas.microsoft.com/office/powerpoint/2010/main" val="198476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Tools (Continued)</a:t>
            </a:r>
            <a:endParaRPr lang="en-US" dirty="0"/>
          </a:p>
        </p:txBody>
      </p:sp>
      <p:pic>
        <p:nvPicPr>
          <p:cNvPr id="7" name="Content Placeholder 6"/>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20454"/>
          <a:stretch/>
        </p:blipFill>
        <p:spPr>
          <a:xfrm>
            <a:off x="5064211" y="1764624"/>
            <a:ext cx="3393989" cy="4331376"/>
          </a:xfrm>
          <a:prstGeom prst="rect">
            <a:avLst/>
          </a:prstGeom>
        </p:spPr>
      </p:pic>
      <p:sp>
        <p:nvSpPr>
          <p:cNvPr id="8" name="TextBox 7"/>
          <p:cNvSpPr txBox="1"/>
          <p:nvPr/>
        </p:nvSpPr>
        <p:spPr>
          <a:xfrm>
            <a:off x="389627" y="1786712"/>
            <a:ext cx="3809999" cy="830997"/>
          </a:xfrm>
          <a:prstGeom prst="rect">
            <a:avLst/>
          </a:prstGeom>
          <a:noFill/>
        </p:spPr>
        <p:txBody>
          <a:bodyPr wrap="square" rtlCol="0">
            <a:spAutoFit/>
          </a:bodyPr>
          <a:lstStyle/>
          <a:p>
            <a:r>
              <a:rPr lang="en-US" sz="2400" b="1" dirty="0" smtClean="0"/>
              <a:t>Logs you out to welcome page</a:t>
            </a:r>
            <a:endParaRPr lang="en-US" sz="2400" b="1" dirty="0"/>
          </a:p>
        </p:txBody>
      </p:sp>
      <p:sp>
        <p:nvSpPr>
          <p:cNvPr id="11" name="TextBox 10"/>
          <p:cNvSpPr txBox="1"/>
          <p:nvPr/>
        </p:nvSpPr>
        <p:spPr>
          <a:xfrm>
            <a:off x="389626" y="2627995"/>
            <a:ext cx="3809999" cy="461665"/>
          </a:xfrm>
          <a:prstGeom prst="rect">
            <a:avLst/>
          </a:prstGeom>
          <a:noFill/>
        </p:spPr>
        <p:txBody>
          <a:bodyPr wrap="square" rtlCol="0">
            <a:spAutoFit/>
          </a:bodyPr>
          <a:lstStyle/>
          <a:p>
            <a:r>
              <a:rPr lang="en-US" sz="2400" b="1" dirty="0" smtClean="0"/>
              <a:t>Access denied at this time</a:t>
            </a:r>
            <a:endParaRPr lang="en-US" sz="2400" b="1" dirty="0"/>
          </a:p>
        </p:txBody>
      </p:sp>
      <p:sp>
        <p:nvSpPr>
          <p:cNvPr id="15" name="TextBox 14"/>
          <p:cNvSpPr txBox="1"/>
          <p:nvPr/>
        </p:nvSpPr>
        <p:spPr>
          <a:xfrm>
            <a:off x="448572" y="3224702"/>
            <a:ext cx="3200400" cy="461665"/>
          </a:xfrm>
          <a:prstGeom prst="rect">
            <a:avLst/>
          </a:prstGeom>
          <a:noFill/>
        </p:spPr>
        <p:txBody>
          <a:bodyPr wrap="square" rtlCol="0">
            <a:spAutoFit/>
          </a:bodyPr>
          <a:lstStyle/>
          <a:p>
            <a:r>
              <a:rPr lang="en-US" sz="2400" b="1" dirty="0" smtClean="0"/>
              <a:t>Select Spanish</a:t>
            </a:r>
            <a:endParaRPr lang="en-US" sz="2400" b="1" dirty="0"/>
          </a:p>
        </p:txBody>
      </p:sp>
      <p:sp>
        <p:nvSpPr>
          <p:cNvPr id="18" name="TextBox 17"/>
          <p:cNvSpPr txBox="1"/>
          <p:nvPr/>
        </p:nvSpPr>
        <p:spPr>
          <a:xfrm>
            <a:off x="442822" y="3960167"/>
            <a:ext cx="3048001" cy="461665"/>
          </a:xfrm>
          <a:prstGeom prst="rect">
            <a:avLst/>
          </a:prstGeom>
          <a:noFill/>
        </p:spPr>
        <p:txBody>
          <a:bodyPr wrap="square" rtlCol="0">
            <a:spAutoFit/>
          </a:bodyPr>
          <a:lstStyle/>
          <a:p>
            <a:r>
              <a:rPr lang="en-US" sz="2400" b="1" dirty="0" smtClean="0"/>
              <a:t>Add notes to return</a:t>
            </a:r>
            <a:endParaRPr lang="en-US" sz="2400" b="1" dirty="0"/>
          </a:p>
        </p:txBody>
      </p:sp>
      <p:cxnSp>
        <p:nvCxnSpPr>
          <p:cNvPr id="6" name="Straight Arrow Connector 5"/>
          <p:cNvCxnSpPr/>
          <p:nvPr/>
        </p:nvCxnSpPr>
        <p:spPr>
          <a:xfrm>
            <a:off x="3505200" y="2279344"/>
            <a:ext cx="1295400" cy="828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0" y="2858827"/>
            <a:ext cx="990600" cy="1129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38323" y="3455535"/>
            <a:ext cx="2262277" cy="137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200" y="4165762"/>
            <a:ext cx="1676400" cy="1542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5697" y="4655403"/>
            <a:ext cx="3809999" cy="830997"/>
          </a:xfrm>
          <a:prstGeom prst="rect">
            <a:avLst/>
          </a:prstGeom>
          <a:noFill/>
        </p:spPr>
        <p:txBody>
          <a:bodyPr wrap="square" rtlCol="0">
            <a:spAutoFit/>
          </a:bodyPr>
          <a:lstStyle/>
          <a:p>
            <a:r>
              <a:rPr lang="en-US" sz="2400" b="1" dirty="0" smtClean="0"/>
              <a:t>Logs you out to welcome page</a:t>
            </a:r>
            <a:endParaRPr lang="en-US" sz="2400" b="1" dirty="0"/>
          </a:p>
        </p:txBody>
      </p:sp>
      <p:cxnSp>
        <p:nvCxnSpPr>
          <p:cNvPr id="25" name="Straight Arrow Connector 24"/>
          <p:cNvCxnSpPr/>
          <p:nvPr/>
        </p:nvCxnSpPr>
        <p:spPr>
          <a:xfrm>
            <a:off x="3723375" y="4876800"/>
            <a:ext cx="9525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29</a:t>
            </a:fld>
            <a:endParaRPr lang="en-US"/>
          </a:p>
        </p:txBody>
      </p:sp>
    </p:spTree>
    <p:extLst>
      <p:ext uri="{BB962C8B-B14F-4D97-AF65-F5344CB8AC3E}">
        <p14:creationId xmlns:p14="http://schemas.microsoft.com/office/powerpoint/2010/main" val="2107056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 - First Time</a:t>
            </a:r>
            <a:endParaRPr lang="en-US" dirty="0"/>
          </a:p>
        </p:txBody>
      </p:sp>
      <p:pic>
        <p:nvPicPr>
          <p:cNvPr id="7" name="Content Placeholder 6"/>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2590799" y="1752600"/>
            <a:ext cx="4490097" cy="4481512"/>
          </a:xfrm>
          <a:prstGeom prst="rect">
            <a:avLst/>
          </a:prstGeom>
        </p:spPr>
      </p:pic>
      <p:cxnSp>
        <p:nvCxnSpPr>
          <p:cNvPr id="9" name="Straight Arrow Connector 8"/>
          <p:cNvCxnSpPr/>
          <p:nvPr/>
        </p:nvCxnSpPr>
        <p:spPr>
          <a:xfrm>
            <a:off x="1066800" y="3590330"/>
            <a:ext cx="2286000" cy="24294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67000"/>
            <a:ext cx="2286000" cy="923330"/>
          </a:xfrm>
          <a:prstGeom prst="rect">
            <a:avLst/>
          </a:prstGeom>
          <a:noFill/>
        </p:spPr>
        <p:txBody>
          <a:bodyPr wrap="square" rtlCol="0">
            <a:spAutoFit/>
          </a:bodyPr>
          <a:lstStyle/>
          <a:p>
            <a:r>
              <a:rPr lang="en-US" dirty="0" smtClean="0"/>
              <a:t>Enter Universal password: </a:t>
            </a:r>
            <a:r>
              <a:rPr lang="en-US" b="1" dirty="0" err="1" smtClean="0"/>
              <a:t>TRAINPROWEB</a:t>
            </a:r>
            <a:endParaRPr lang="en-US" b="1"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a:t>
            </a:fld>
            <a:endParaRPr lang="en-US"/>
          </a:p>
        </p:txBody>
      </p:sp>
    </p:spTree>
    <p:extLst>
      <p:ext uri="{BB962C8B-B14F-4D97-AF65-F5344CB8AC3E}">
        <p14:creationId xmlns:p14="http://schemas.microsoft.com/office/powerpoint/2010/main" val="426911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File Tool</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30</a:t>
            </a:fld>
            <a:endParaRPr lang="en-US"/>
          </a:p>
        </p:txBody>
      </p:sp>
      <p:pic>
        <p:nvPicPr>
          <p:cNvPr id="4" name="Content Placeholder 3"/>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5151"/>
          <a:stretch/>
        </p:blipFill>
        <p:spPr>
          <a:xfrm>
            <a:off x="609600" y="1752600"/>
            <a:ext cx="7863840" cy="4480560"/>
          </a:xfrm>
          <a:prstGeom prst="rect">
            <a:avLst/>
          </a:prstGeom>
        </p:spPr>
      </p:pic>
    </p:spTree>
    <p:extLst>
      <p:ext uri="{BB962C8B-B14F-4D97-AF65-F5344CB8AC3E}">
        <p14:creationId xmlns:p14="http://schemas.microsoft.com/office/powerpoint/2010/main" val="4262871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1040 View</a:t>
            </a:r>
            <a:endParaRPr lang="en-US" dirty="0"/>
          </a:p>
        </p:txBody>
      </p:sp>
      <p:sp>
        <p:nvSpPr>
          <p:cNvPr id="8" name="Content Placeholder 7"/>
          <p:cNvSpPr>
            <a:spLocks noGrp="1"/>
          </p:cNvSpPr>
          <p:nvPr>
            <p:ph sz="quarter" idx="12"/>
          </p:nvPr>
        </p:nvSpPr>
        <p:spPr/>
        <p:txBody>
          <a:bodyPr>
            <a:normAutofit fontScale="85000" lnSpcReduction="10000"/>
          </a:bodyPr>
          <a:lstStyle/>
          <a:p>
            <a:r>
              <a:rPr lang="en-US" dirty="0" smtClean="0"/>
              <a:t>Select “Summary/Print” from left navigation bar for 1040 view screen.</a:t>
            </a:r>
          </a:p>
          <a:p>
            <a:r>
              <a:rPr lang="en-US" dirty="0" smtClean="0"/>
              <a:t>Then select any line on 1040 to link to input screen for that line</a:t>
            </a:r>
          </a:p>
          <a:p>
            <a:r>
              <a:rPr lang="en-US" dirty="0" smtClean="0"/>
              <a:t>Select green “Summary View” button for Summary Calculation Screen</a:t>
            </a:r>
          </a:p>
          <a:p>
            <a:pPr marL="0" indent="0">
              <a:buNone/>
            </a:pPr>
            <a:endParaRPr lang="en-US" dirty="0" smtClean="0"/>
          </a:p>
          <a:p>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31</a:t>
            </a:fld>
            <a:endParaRPr lang="en-US"/>
          </a:p>
        </p:txBody>
      </p:sp>
    </p:spTree>
    <p:extLst>
      <p:ext uri="{BB962C8B-B14F-4D97-AF65-F5344CB8AC3E}">
        <p14:creationId xmlns:p14="http://schemas.microsoft.com/office/powerpoint/2010/main" val="3010538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1040 View Screen </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32</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33450" y="1766888"/>
            <a:ext cx="7219950" cy="4329112"/>
          </a:xfrm>
          <a:prstGeom prst="rect">
            <a:avLst/>
          </a:prstGeom>
        </p:spPr>
      </p:pic>
      <p:cxnSp>
        <p:nvCxnSpPr>
          <p:cNvPr id="8" name="Straight Arrow Connector 7"/>
          <p:cNvCxnSpPr/>
          <p:nvPr/>
        </p:nvCxnSpPr>
        <p:spPr>
          <a:xfrm flipH="1">
            <a:off x="7696200" y="5791200"/>
            <a:ext cx="12954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848600" y="2057400"/>
            <a:ext cx="9144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7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Summary Screen</a:t>
            </a:r>
            <a:endParaRPr lang="en-US" dirty="0"/>
          </a:p>
        </p:txBody>
      </p:sp>
      <p:pic>
        <p:nvPicPr>
          <p:cNvPr id="10" name="Content Placeholder 9"/>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685800" y="1752600"/>
            <a:ext cx="7792537" cy="3477110"/>
          </a:xfrm>
          <a:prstGeom prst="rect">
            <a:avLst/>
          </a:prstGeom>
        </p:spPr>
      </p:pic>
      <p:cxnSp>
        <p:nvCxnSpPr>
          <p:cNvPr id="7" name="Straight Arrow Connector 6"/>
          <p:cNvCxnSpPr/>
          <p:nvPr/>
        </p:nvCxnSpPr>
        <p:spPr>
          <a:xfrm>
            <a:off x="304800" y="1524000"/>
            <a:ext cx="1189551" cy="499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33</a:t>
            </a:fld>
            <a:endParaRPr lang="en-US"/>
          </a:p>
        </p:txBody>
      </p:sp>
    </p:spTree>
    <p:extLst>
      <p:ext uri="{BB962C8B-B14F-4D97-AF65-F5344CB8AC3E}">
        <p14:creationId xmlns:p14="http://schemas.microsoft.com/office/powerpoint/2010/main" val="41993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Screen</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34</a:t>
            </a:fld>
            <a:endParaRPr lang="en-US"/>
          </a:p>
        </p:txBody>
      </p:sp>
      <p:pic>
        <p:nvPicPr>
          <p:cNvPr id="9" name="Content Placeholder 8"/>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94360" y="1752600"/>
            <a:ext cx="7863840" cy="3511358"/>
          </a:xfrm>
          <a:prstGeom prst="rect">
            <a:avLst/>
          </a:prstGeom>
        </p:spPr>
      </p:pic>
    </p:spTree>
    <p:extLst>
      <p:ext uri="{BB962C8B-B14F-4D97-AF65-F5344CB8AC3E}">
        <p14:creationId xmlns:p14="http://schemas.microsoft.com/office/powerpoint/2010/main" val="736544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20258" y="1719226"/>
            <a:ext cx="5943600" cy="4529174"/>
          </a:xfrm>
          <a:prstGeom prst="rect">
            <a:avLst/>
          </a:prstGeom>
        </p:spPr>
      </p:pic>
      <p:sp>
        <p:nvSpPr>
          <p:cNvPr id="2" name="Title 1"/>
          <p:cNvSpPr>
            <a:spLocks noGrp="1"/>
          </p:cNvSpPr>
          <p:nvPr>
            <p:ph type="title"/>
          </p:nvPr>
        </p:nvSpPr>
        <p:spPr>
          <a:xfrm>
            <a:off x="628650" y="228600"/>
            <a:ext cx="7886700" cy="1447800"/>
          </a:xfrm>
        </p:spPr>
        <p:txBody>
          <a:bodyPr/>
          <a:lstStyle/>
          <a:p>
            <a:r>
              <a:rPr lang="en-US" dirty="0" smtClean="0"/>
              <a:t>Income Screen</a:t>
            </a:r>
            <a:endParaRPr lang="en-US" dirty="0"/>
          </a:p>
        </p:txBody>
      </p:sp>
      <p:sp>
        <p:nvSpPr>
          <p:cNvPr id="10" name="Rectangle 9"/>
          <p:cNvSpPr/>
          <p:nvPr/>
        </p:nvSpPr>
        <p:spPr>
          <a:xfrm>
            <a:off x="6934200" y="1828800"/>
            <a:ext cx="1981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934200" y="1828800"/>
            <a:ext cx="1981200" cy="646331"/>
          </a:xfrm>
          <a:prstGeom prst="rect">
            <a:avLst/>
          </a:prstGeom>
          <a:noFill/>
        </p:spPr>
        <p:txBody>
          <a:bodyPr wrap="square" rtlCol="0">
            <a:spAutoFit/>
          </a:bodyPr>
          <a:lstStyle/>
          <a:p>
            <a:r>
              <a:rPr lang="en-US" dirty="0" smtClean="0"/>
              <a:t>Edit allows you to </a:t>
            </a:r>
            <a:r>
              <a:rPr lang="en-US" dirty="0" smtClean="0"/>
              <a:t>change data </a:t>
            </a:r>
            <a:r>
              <a:rPr lang="en-US" dirty="0" smtClean="0"/>
              <a:t>.</a:t>
            </a:r>
            <a:endParaRPr lang="en-US" dirty="0"/>
          </a:p>
        </p:txBody>
      </p:sp>
      <p:sp>
        <p:nvSpPr>
          <p:cNvPr id="16" name="Rectangle 15"/>
          <p:cNvSpPr/>
          <p:nvPr/>
        </p:nvSpPr>
        <p:spPr>
          <a:xfrm>
            <a:off x="6934200" y="3352800"/>
            <a:ext cx="19812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4200" y="3389531"/>
            <a:ext cx="1981200" cy="646331"/>
          </a:xfrm>
          <a:prstGeom prst="rect">
            <a:avLst/>
          </a:prstGeom>
          <a:noFill/>
        </p:spPr>
        <p:txBody>
          <a:bodyPr wrap="square" rtlCol="0">
            <a:spAutoFit/>
          </a:bodyPr>
          <a:lstStyle/>
          <a:p>
            <a:r>
              <a:rPr lang="en-US" dirty="0" smtClean="0"/>
              <a:t>Begin allows you to input new data.</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35</a:t>
            </a:fld>
            <a:endParaRPr lang="en-US"/>
          </a:p>
        </p:txBody>
      </p:sp>
      <p:cxnSp>
        <p:nvCxnSpPr>
          <p:cNvPr id="14" name="Straight Arrow Connector 13"/>
          <p:cNvCxnSpPr/>
          <p:nvPr/>
        </p:nvCxnSpPr>
        <p:spPr>
          <a:xfrm flipH="1">
            <a:off x="6429374" y="2398931"/>
            <a:ext cx="809626" cy="3560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29374" y="3838402"/>
            <a:ext cx="504826" cy="123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29374" y="2359462"/>
            <a:ext cx="809626" cy="10418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202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Screen</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36</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70560" y="1752600"/>
            <a:ext cx="7863840" cy="3442131"/>
          </a:xfrm>
          <a:prstGeom prst="rect">
            <a:avLst/>
          </a:prstGeom>
        </p:spPr>
      </p:pic>
    </p:spTree>
    <p:extLst>
      <p:ext uri="{BB962C8B-B14F-4D97-AF65-F5344CB8AC3E}">
        <p14:creationId xmlns:p14="http://schemas.microsoft.com/office/powerpoint/2010/main" val="4051454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Screen (Continued)</a:t>
            </a:r>
            <a:endParaRPr lang="en-US" dirty="0"/>
          </a:p>
        </p:txBody>
      </p:sp>
      <p:cxnSp>
        <p:nvCxnSpPr>
          <p:cNvPr id="7" name="Straight Arrow Connector 6"/>
          <p:cNvCxnSpPr/>
          <p:nvPr/>
        </p:nvCxnSpPr>
        <p:spPr>
          <a:xfrm flipH="1">
            <a:off x="3229729" y="2895600"/>
            <a:ext cx="15240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73382" y="4025438"/>
            <a:ext cx="1172329"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309573" y="4259580"/>
            <a:ext cx="1715982" cy="3886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t>37</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09600" y="1747004"/>
            <a:ext cx="7863840" cy="3815596"/>
          </a:xfrm>
          <a:prstGeom prst="rect">
            <a:avLst/>
          </a:prstGeom>
        </p:spPr>
      </p:pic>
      <p:cxnSp>
        <p:nvCxnSpPr>
          <p:cNvPr id="12" name="Straight Arrow Connector 11"/>
          <p:cNvCxnSpPr/>
          <p:nvPr/>
        </p:nvCxnSpPr>
        <p:spPr>
          <a:xfrm flipH="1">
            <a:off x="3773382" y="3124200"/>
            <a:ext cx="1252173"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1729" y="3836123"/>
            <a:ext cx="857991" cy="329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49522" y="4530986"/>
            <a:ext cx="1172329" cy="1998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5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Itemized Deductions Screen</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38</a:t>
            </a:fld>
            <a:endParaRPr lang="en-US"/>
          </a:p>
        </p:txBody>
      </p:sp>
      <p:pic>
        <p:nvPicPr>
          <p:cNvPr id="4" name="Content Placeholder 3"/>
          <p:cNvPicPr>
            <a:picLocks noGrp="1" noChangeAspect="1"/>
          </p:cNvPicPr>
          <p:nvPr>
            <p:ph sz="quarter" idx="12"/>
          </p:nvPr>
        </p:nvPicPr>
        <p:blipFill>
          <a:blip r:embed="rId3"/>
          <a:stretch>
            <a:fillRect/>
          </a:stretch>
        </p:blipFill>
        <p:spPr>
          <a:xfrm>
            <a:off x="685800" y="1766888"/>
            <a:ext cx="7753349" cy="4329112"/>
          </a:xfrm>
          <a:prstGeom prst="rect">
            <a:avLst/>
          </a:prstGeom>
        </p:spPr>
      </p:pic>
    </p:spTree>
    <p:extLst>
      <p:ext uri="{BB962C8B-B14F-4D97-AF65-F5344CB8AC3E}">
        <p14:creationId xmlns:p14="http://schemas.microsoft.com/office/powerpoint/2010/main" val="3613819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Taxes</a:t>
            </a:r>
            <a:endParaRPr lang="en-US" dirty="0"/>
          </a:p>
        </p:txBody>
      </p:sp>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39</a:t>
            </a:fld>
            <a:endParaRPr lang="en-US"/>
          </a:p>
        </p:txBody>
      </p:sp>
      <p:pic>
        <p:nvPicPr>
          <p:cNvPr id="4" name="Content Placeholder 3"/>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9856"/>
          <a:stretch/>
        </p:blipFill>
        <p:spPr>
          <a:xfrm>
            <a:off x="609600" y="1752601"/>
            <a:ext cx="7863840" cy="4846320"/>
          </a:xfrm>
          <a:prstGeom prst="rect">
            <a:avLst/>
          </a:prstGeom>
        </p:spPr>
      </p:pic>
      <p:sp>
        <p:nvSpPr>
          <p:cNvPr id="5" name="Oval 4"/>
          <p:cNvSpPr/>
          <p:nvPr/>
        </p:nvSpPr>
        <p:spPr>
          <a:xfrm>
            <a:off x="3429000" y="2133600"/>
            <a:ext cx="10668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5" idx="5"/>
          </p:cNvCxnSpPr>
          <p:nvPr/>
        </p:nvCxnSpPr>
        <p:spPr>
          <a:xfrm flipH="1" flipV="1">
            <a:off x="4339571" y="2393763"/>
            <a:ext cx="1604029" cy="8828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764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fontScale="90000"/>
          </a:bodyPr>
          <a:lstStyle/>
          <a:p>
            <a:r>
              <a:rPr lang="en-US" dirty="0" smtClean="0"/>
              <a:t>Log in – First Time (Continued)</a:t>
            </a:r>
            <a:endParaRPr lang="en-US" dirty="0"/>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2358399" y="1828798"/>
            <a:ext cx="4676775" cy="4105275"/>
          </a:xfrm>
          <a:prstGeom prst="rect">
            <a:avLst/>
          </a:prstGeom>
        </p:spPr>
      </p:pic>
      <p:cxnSp>
        <p:nvCxnSpPr>
          <p:cNvPr id="8" name="Straight Arrow Connector 7"/>
          <p:cNvCxnSpPr/>
          <p:nvPr/>
        </p:nvCxnSpPr>
        <p:spPr>
          <a:xfrm>
            <a:off x="1371600" y="3048000"/>
            <a:ext cx="1600200" cy="2133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4</a:t>
            </a:fld>
            <a:endParaRPr lang="en-US"/>
          </a:p>
        </p:txBody>
      </p:sp>
    </p:spTree>
    <p:extLst>
      <p:ext uri="{BB962C8B-B14F-4D97-AF65-F5344CB8AC3E}">
        <p14:creationId xmlns:p14="http://schemas.microsoft.com/office/powerpoint/2010/main" val="220465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 and Estimates</a:t>
            </a:r>
            <a:endParaRPr lang="en-US" dirty="0"/>
          </a:p>
        </p:txBody>
      </p:sp>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t>40</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28650" y="1725861"/>
            <a:ext cx="7886700" cy="4522539"/>
          </a:xfrm>
          <a:prstGeom prst="rect">
            <a:avLst/>
          </a:prstGeom>
        </p:spPr>
      </p:pic>
      <p:cxnSp>
        <p:nvCxnSpPr>
          <p:cNvPr id="8" name="Straight Arrow Connector 7"/>
          <p:cNvCxnSpPr/>
          <p:nvPr/>
        </p:nvCxnSpPr>
        <p:spPr>
          <a:xfrm flipV="1">
            <a:off x="1880062" y="2247900"/>
            <a:ext cx="24384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343400" y="1981200"/>
            <a:ext cx="1219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200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Forms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t>41</a:t>
            </a:fld>
            <a:endParaRPr lang="en-US"/>
          </a:p>
        </p:txBody>
      </p:sp>
      <p:pic>
        <p:nvPicPr>
          <p:cNvPr id="4" name="Content Placeholder 3"/>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2321"/>
          <a:stretch/>
        </p:blipFill>
        <p:spPr>
          <a:xfrm>
            <a:off x="670560" y="1725862"/>
            <a:ext cx="7863840" cy="4480560"/>
          </a:xfrm>
          <a:prstGeom prst="rect">
            <a:avLst/>
          </a:prstGeom>
        </p:spPr>
      </p:pic>
      <p:cxnSp>
        <p:nvCxnSpPr>
          <p:cNvPr id="7" name="Straight Arrow Connector 6"/>
          <p:cNvCxnSpPr>
            <a:endCxn id="10" idx="2"/>
          </p:cNvCxnSpPr>
          <p:nvPr/>
        </p:nvCxnSpPr>
        <p:spPr>
          <a:xfrm flipV="1">
            <a:off x="1981200" y="2247900"/>
            <a:ext cx="3352800" cy="6366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334000" y="2057400"/>
            <a:ext cx="1524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30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Insurance Introduction Page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42</a:t>
            </a:fld>
            <a:endParaRPr lang="en-US"/>
          </a:p>
        </p:txBody>
      </p:sp>
      <p:pic>
        <p:nvPicPr>
          <p:cNvPr id="4" name="Content Placeholder 3"/>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79120" y="1752600"/>
            <a:ext cx="7955280" cy="3291842"/>
          </a:xfrm>
          <a:prstGeom prst="rect">
            <a:avLst/>
          </a:prstGeom>
        </p:spPr>
      </p:pic>
    </p:spTree>
    <p:extLst>
      <p:ext uri="{BB962C8B-B14F-4D97-AF65-F5344CB8AC3E}">
        <p14:creationId xmlns:p14="http://schemas.microsoft.com/office/powerpoint/2010/main" val="3646298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Insurance Questionnaire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43</a:t>
            </a:fld>
            <a:endParaRPr lang="en-US"/>
          </a:p>
        </p:txBody>
      </p:sp>
      <p:pic>
        <p:nvPicPr>
          <p:cNvPr id="4" name="Content Placeholder 3"/>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4652"/>
          <a:stretch/>
        </p:blipFill>
        <p:spPr>
          <a:xfrm>
            <a:off x="670560" y="1739921"/>
            <a:ext cx="7863840" cy="4480560"/>
          </a:xfrm>
          <a:prstGeom prst="rect">
            <a:avLst/>
          </a:prstGeom>
        </p:spPr>
      </p:pic>
    </p:spTree>
    <p:extLst>
      <p:ext uri="{BB962C8B-B14F-4D97-AF65-F5344CB8AC3E}">
        <p14:creationId xmlns:p14="http://schemas.microsoft.com/office/powerpoint/2010/main" val="3172704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Insurance Questionnaire</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44</a:t>
            </a:fld>
            <a:endParaRPr lang="en-US"/>
          </a:p>
        </p:txBody>
      </p:sp>
      <p:pic>
        <p:nvPicPr>
          <p:cNvPr id="4" name="Content Placeholder 3"/>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70560" y="1752602"/>
            <a:ext cx="7863840" cy="3570791"/>
          </a:xfrm>
          <a:prstGeom prst="rect">
            <a:avLst/>
          </a:prstGeom>
        </p:spPr>
      </p:pic>
    </p:spTree>
    <p:extLst>
      <p:ext uri="{BB962C8B-B14F-4D97-AF65-F5344CB8AC3E}">
        <p14:creationId xmlns:p14="http://schemas.microsoft.com/office/powerpoint/2010/main" val="60632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Screen</a:t>
            </a:r>
            <a:endParaRPr lang="en-US" dirty="0"/>
          </a:p>
        </p:txBody>
      </p:sp>
      <p:pic>
        <p:nvPicPr>
          <p:cNvPr id="3" name="Content Placeholder 2"/>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70560" y="1828800"/>
            <a:ext cx="7863840" cy="3512119"/>
          </a:xfrm>
          <a:prstGeom prst="rect">
            <a:avLst/>
          </a:prstGeom>
        </p:spPr>
      </p:pic>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t>45</a:t>
            </a:fld>
            <a:endParaRPr lang="en-US"/>
          </a:p>
        </p:txBody>
      </p:sp>
    </p:spTree>
    <p:extLst>
      <p:ext uri="{BB962C8B-B14F-4D97-AF65-F5344CB8AC3E}">
        <p14:creationId xmlns:p14="http://schemas.microsoft.com/office/powerpoint/2010/main" val="225844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dirty="0" smtClean="0"/>
              <a:t>TaxSlayer/Training</a:t>
            </a:r>
          </a:p>
        </p:txBody>
      </p:sp>
      <p:sp>
        <p:nvSpPr>
          <p:cNvPr id="73731" name="Content Placeholder 2"/>
          <p:cNvSpPr>
            <a:spLocks noGrp="1"/>
          </p:cNvSpPr>
          <p:nvPr>
            <p:ph sz="quarter" idx="12"/>
          </p:nvPr>
        </p:nvSpPr>
        <p:spPr>
          <a:xfrm>
            <a:off x="1248442" y="2661852"/>
            <a:ext cx="4847558" cy="930275"/>
          </a:xfrm>
        </p:spPr>
        <p:txBody>
          <a:bodyPr/>
          <a:lstStyle/>
          <a:p>
            <a:pPr eaLnBrk="1" hangingPunct="1">
              <a:buFont typeface="Wingdings" pitchFamily="2" charset="2"/>
              <a:buNone/>
            </a:pPr>
            <a:r>
              <a:rPr lang="en-US" altLang="en-US" dirty="0" smtClean="0">
                <a:solidFill>
                  <a:srgbClr val="23263C"/>
                </a:solidFill>
              </a:rPr>
              <a:t>Questions…</a:t>
            </a: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p:txBody>
      </p:sp>
      <p:pic>
        <p:nvPicPr>
          <p:cNvPr id="73734" name="Picture 3" descr="j0434403"/>
          <p:cNvPicPr>
            <a:picLocks noChangeAspect="1" noChangeArrowheads="1"/>
          </p:cNvPicPr>
          <p:nvPr/>
        </p:nvPicPr>
        <p:blipFill>
          <a:blip r:embed="rId3"/>
          <a:srcRect/>
          <a:stretch>
            <a:fillRect/>
          </a:stretch>
        </p:blipFill>
        <p:spPr bwMode="auto">
          <a:xfrm>
            <a:off x="4179888" y="1905000"/>
            <a:ext cx="1362075" cy="1908175"/>
          </a:xfrm>
          <a:prstGeom prst="rect">
            <a:avLst/>
          </a:prstGeom>
          <a:noFill/>
          <a:ln w="9525">
            <a:noFill/>
            <a:miter lim="800000"/>
            <a:headEnd/>
            <a:tailEnd/>
          </a:ln>
        </p:spPr>
      </p:pic>
      <p:pic>
        <p:nvPicPr>
          <p:cNvPr id="73735" name="Picture 6" descr="j0434411"/>
          <p:cNvPicPr>
            <a:picLocks noChangeAspect="1" noChangeArrowheads="1"/>
          </p:cNvPicPr>
          <p:nvPr/>
        </p:nvPicPr>
        <p:blipFill>
          <a:blip r:embed="rId4"/>
          <a:srcRect/>
          <a:stretch>
            <a:fillRect/>
          </a:stretch>
        </p:blipFill>
        <p:spPr bwMode="auto">
          <a:xfrm>
            <a:off x="5867400" y="4114800"/>
            <a:ext cx="1625600" cy="1828800"/>
          </a:xfrm>
          <a:prstGeom prst="rect">
            <a:avLst/>
          </a:prstGeom>
          <a:noFill/>
          <a:ln w="9525">
            <a:noFill/>
            <a:miter lim="800000"/>
            <a:headEnd/>
            <a:tailEnd/>
          </a:ln>
        </p:spPr>
      </p:pic>
      <p:sp>
        <p:nvSpPr>
          <p:cNvPr id="73736" name="Rectangle 3"/>
          <p:cNvSpPr>
            <a:spLocks noChangeArrowheads="1"/>
          </p:cNvSpPr>
          <p:nvPr/>
        </p:nvSpPr>
        <p:spPr bwMode="auto">
          <a:xfrm>
            <a:off x="3195638" y="4343400"/>
            <a:ext cx="2346325" cy="584200"/>
          </a:xfrm>
          <a:prstGeom prst="rect">
            <a:avLst/>
          </a:prstGeom>
          <a:noFill/>
          <a:ln w="9525">
            <a:noFill/>
            <a:miter lim="800000"/>
            <a:headEnd/>
            <a:tailEnd/>
          </a:ln>
        </p:spPr>
        <p:txBody>
          <a:bodyPr wrap="none">
            <a:spAutoFit/>
          </a:bodyPr>
          <a:lstStyle/>
          <a:p>
            <a:pPr eaLnBrk="1" hangingPunct="1"/>
            <a:r>
              <a:rPr lang="en-US" altLang="en-US" sz="3200" b="1">
                <a:solidFill>
                  <a:srgbClr val="23263C"/>
                </a:solidFill>
              </a:rPr>
              <a:t>Comments…</a:t>
            </a:r>
            <a:endParaRPr lang="en-US" altLang="en-US" sz="3200" b="1"/>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46</a:t>
            </a:fld>
            <a:endParaRPr lang="en-US"/>
          </a:p>
        </p:txBody>
      </p:sp>
    </p:spTree>
    <p:extLst>
      <p:ext uri="{BB962C8B-B14F-4D97-AF65-F5344CB8AC3E}">
        <p14:creationId xmlns:p14="http://schemas.microsoft.com/office/powerpoint/2010/main" val="181807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in – First Time (Continued)</a:t>
            </a:r>
            <a:endParaRPr lang="en-US" dirty="0"/>
          </a:p>
        </p:txBody>
      </p:sp>
      <p:sp>
        <p:nvSpPr>
          <p:cNvPr id="5" name="Content Placeholder 4"/>
          <p:cNvSpPr>
            <a:spLocks noGrp="1"/>
          </p:cNvSpPr>
          <p:nvPr>
            <p:ph sz="quarter" idx="12"/>
          </p:nvPr>
        </p:nvSpPr>
        <p:spPr/>
        <p:txBody>
          <a:bodyPr>
            <a:normAutofit fontScale="85000" lnSpcReduction="20000"/>
          </a:bodyPr>
          <a:lstStyle/>
          <a:p>
            <a:pPr>
              <a:lnSpc>
                <a:spcPct val="110000"/>
              </a:lnSpc>
            </a:pPr>
            <a:r>
              <a:rPr lang="en-US" dirty="0" smtClean="0"/>
              <a:t>Enter e-mail address twice</a:t>
            </a:r>
          </a:p>
          <a:p>
            <a:pPr>
              <a:lnSpc>
                <a:spcPct val="110000"/>
              </a:lnSpc>
            </a:pPr>
            <a:r>
              <a:rPr lang="en-US" dirty="0" smtClean="0"/>
              <a:t>Create a user name – include </a:t>
            </a:r>
            <a:r>
              <a:rPr lang="en-US" i="1" dirty="0" smtClean="0"/>
              <a:t>Train</a:t>
            </a:r>
            <a:r>
              <a:rPr lang="en-US" dirty="0" smtClean="0"/>
              <a:t> or </a:t>
            </a:r>
            <a:r>
              <a:rPr lang="en-US" i="1" dirty="0" smtClean="0"/>
              <a:t>Practice </a:t>
            </a:r>
            <a:r>
              <a:rPr lang="en-US" dirty="0" smtClean="0"/>
              <a:t>or </a:t>
            </a:r>
            <a:r>
              <a:rPr lang="en-US" i="1" dirty="0" smtClean="0"/>
              <a:t>PL</a:t>
            </a:r>
          </a:p>
          <a:p>
            <a:pPr>
              <a:lnSpc>
                <a:spcPct val="110000"/>
              </a:lnSpc>
            </a:pPr>
            <a:r>
              <a:rPr lang="en-US" dirty="0" smtClean="0"/>
              <a:t>Create a password – alphanumeric with at least 6 characters (use only letters and numbers)</a:t>
            </a:r>
          </a:p>
          <a:p>
            <a:pPr>
              <a:lnSpc>
                <a:spcPct val="110000"/>
              </a:lnSpc>
            </a:pPr>
            <a:r>
              <a:rPr lang="en-US" dirty="0" smtClean="0"/>
              <a:t>Enter password twice</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5</a:t>
            </a:fld>
            <a:endParaRPr lang="en-US"/>
          </a:p>
        </p:txBody>
      </p:sp>
    </p:spTree>
    <p:extLst>
      <p:ext uri="{BB962C8B-B14F-4D97-AF65-F5344CB8AC3E}">
        <p14:creationId xmlns:p14="http://schemas.microsoft.com/office/powerpoint/2010/main" val="230369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in – First Time (Continued)</a:t>
            </a:r>
            <a:endParaRPr lang="en-US" dirty="0"/>
          </a:p>
        </p:txBody>
      </p:sp>
      <p:sp>
        <p:nvSpPr>
          <p:cNvPr id="5" name="Content Placeholder 4"/>
          <p:cNvSpPr>
            <a:spLocks noGrp="1"/>
          </p:cNvSpPr>
          <p:nvPr>
            <p:ph sz="quarter" idx="12"/>
          </p:nvPr>
        </p:nvSpPr>
        <p:spPr/>
        <p:txBody>
          <a:bodyPr>
            <a:normAutofit fontScale="85000" lnSpcReduction="10000"/>
          </a:bodyPr>
          <a:lstStyle/>
          <a:p>
            <a:pPr>
              <a:lnSpc>
                <a:spcPct val="110000"/>
              </a:lnSpc>
            </a:pPr>
            <a:r>
              <a:rPr lang="en-US" dirty="0" smtClean="0"/>
              <a:t>Select “AARP Tax-Aide” from “Program Type” drop down window</a:t>
            </a:r>
          </a:p>
          <a:p>
            <a:pPr>
              <a:lnSpc>
                <a:spcPct val="110000"/>
              </a:lnSpc>
            </a:pPr>
            <a:r>
              <a:rPr lang="en-US" dirty="0" smtClean="0"/>
              <a:t>Enter </a:t>
            </a:r>
            <a:r>
              <a:rPr lang="en-US" dirty="0" err="1" smtClean="0"/>
              <a:t>SIDN</a:t>
            </a:r>
            <a:r>
              <a:rPr lang="en-US" dirty="0" smtClean="0"/>
              <a:t> (if known – not required)</a:t>
            </a:r>
          </a:p>
          <a:p>
            <a:pPr>
              <a:lnSpc>
                <a:spcPct val="110000"/>
              </a:lnSpc>
            </a:pPr>
            <a:r>
              <a:rPr lang="en-US" dirty="0" smtClean="0"/>
              <a:t>Select security question</a:t>
            </a:r>
          </a:p>
          <a:p>
            <a:pPr>
              <a:lnSpc>
                <a:spcPct val="110000"/>
              </a:lnSpc>
            </a:pPr>
            <a:r>
              <a:rPr lang="en-US" dirty="0" smtClean="0"/>
              <a:t>Enter answer to security question</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6</a:t>
            </a:fld>
            <a:endParaRPr lang="en-US"/>
          </a:p>
        </p:txBody>
      </p:sp>
    </p:spTree>
    <p:extLst>
      <p:ext uri="{BB962C8B-B14F-4D97-AF65-F5344CB8AC3E}">
        <p14:creationId xmlns:p14="http://schemas.microsoft.com/office/powerpoint/2010/main" val="135464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44" y="309810"/>
            <a:ext cx="7886700" cy="1325563"/>
          </a:xfrm>
        </p:spPr>
        <p:txBody>
          <a:bodyPr>
            <a:normAutofit/>
          </a:bodyPr>
          <a:lstStyle/>
          <a:p>
            <a:r>
              <a:rPr lang="en-US" dirty="0" smtClean="0"/>
              <a:t>Log in - First Time (Continued)</a:t>
            </a:r>
            <a:endParaRPr lang="en-US" dirty="0"/>
          </a:p>
        </p:txBody>
      </p:sp>
      <p:pic>
        <p:nvPicPr>
          <p:cNvPr id="9" name="Content Placeholder 8"/>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1674043" y="1828799"/>
            <a:ext cx="6477786" cy="4343401"/>
          </a:xfrm>
          <a:prstGeom prst="rect">
            <a:avLst/>
          </a:prstGeom>
        </p:spPr>
      </p:pic>
      <p:cxnSp>
        <p:nvCxnSpPr>
          <p:cNvPr id="13" name="Straight Arrow Connector 12"/>
          <p:cNvCxnSpPr/>
          <p:nvPr/>
        </p:nvCxnSpPr>
        <p:spPr>
          <a:xfrm>
            <a:off x="1230464" y="2604117"/>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30464" y="3048000"/>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230464" y="3468756"/>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230464" y="3882888"/>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230464" y="5181600"/>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230464" y="5618922"/>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230464" y="6066183"/>
            <a:ext cx="5486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7</a:t>
            </a:fld>
            <a:endParaRPr lang="en-US"/>
          </a:p>
        </p:txBody>
      </p:sp>
    </p:spTree>
    <p:extLst>
      <p:ext uri="{BB962C8B-B14F-4D97-AF65-F5344CB8AC3E}">
        <p14:creationId xmlns:p14="http://schemas.microsoft.com/office/powerpoint/2010/main" val="99809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86" y="402628"/>
            <a:ext cx="7886700" cy="1325563"/>
          </a:xfrm>
        </p:spPr>
        <p:txBody>
          <a:bodyPr>
            <a:normAutofit fontScale="90000"/>
          </a:bodyPr>
          <a:lstStyle/>
          <a:p>
            <a:r>
              <a:rPr lang="en-US" dirty="0" smtClean="0"/>
              <a:t>Log in – First Time (Continued)</a:t>
            </a:r>
            <a:endParaRPr lang="en-US" dirty="0"/>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3810000" y="1828800"/>
            <a:ext cx="4758214" cy="4238244"/>
          </a:xfrm>
          <a:prstGeom prst="rect">
            <a:avLst/>
          </a:prstGeom>
        </p:spPr>
      </p:pic>
      <p:sp>
        <p:nvSpPr>
          <p:cNvPr id="9" name="TextBox 8"/>
          <p:cNvSpPr txBox="1"/>
          <p:nvPr/>
        </p:nvSpPr>
        <p:spPr>
          <a:xfrm>
            <a:off x="552764" y="1981200"/>
            <a:ext cx="3028636" cy="1384995"/>
          </a:xfrm>
          <a:prstGeom prst="rect">
            <a:avLst/>
          </a:prstGeom>
          <a:noFill/>
          <a:ln w="12700">
            <a:solidFill>
              <a:schemeClr val="tx1"/>
            </a:solidFill>
          </a:ln>
        </p:spPr>
        <p:txBody>
          <a:bodyPr wrap="square" rtlCol="0">
            <a:spAutoFit/>
          </a:bodyPr>
          <a:lstStyle/>
          <a:p>
            <a:r>
              <a:rPr lang="en-US" sz="2800" b="1" dirty="0" smtClean="0"/>
              <a:t>First time you log in your user name will be shown</a:t>
            </a:r>
            <a:endParaRPr lang="en-US" sz="2800" b="1" dirty="0"/>
          </a:p>
        </p:txBody>
      </p:sp>
      <p:sp>
        <p:nvSpPr>
          <p:cNvPr id="12" name="TextBox 11"/>
          <p:cNvSpPr txBox="1"/>
          <p:nvPr/>
        </p:nvSpPr>
        <p:spPr>
          <a:xfrm>
            <a:off x="628650" y="4191000"/>
            <a:ext cx="3028950" cy="1661993"/>
          </a:xfrm>
          <a:prstGeom prst="rect">
            <a:avLst/>
          </a:prstGeom>
          <a:noFill/>
          <a:ln w="12700">
            <a:solidFill>
              <a:schemeClr val="tx1"/>
            </a:solidFill>
          </a:ln>
        </p:spPr>
        <p:txBody>
          <a:bodyPr wrap="square" rtlCol="0">
            <a:spAutoFit/>
          </a:bodyPr>
          <a:lstStyle/>
          <a:p>
            <a:r>
              <a:rPr lang="en-US" sz="2800" b="1" dirty="0" smtClean="0"/>
              <a:t>Enter password you just created and click on Sign in</a:t>
            </a:r>
          </a:p>
          <a:p>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8</a:t>
            </a:fld>
            <a:endParaRPr lang="en-US"/>
          </a:p>
        </p:txBody>
      </p:sp>
    </p:spTree>
    <p:extLst>
      <p:ext uri="{BB962C8B-B14F-4D97-AF65-F5344CB8AC3E}">
        <p14:creationId xmlns:p14="http://schemas.microsoft.com/office/powerpoint/2010/main" val="202680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Accounts for Classes/ Labs </a:t>
            </a:r>
            <a:endParaRPr lang="en-US" dirty="0"/>
          </a:p>
        </p:txBody>
      </p:sp>
      <p:sp>
        <p:nvSpPr>
          <p:cNvPr id="5" name="Content Placeholder 4"/>
          <p:cNvSpPr>
            <a:spLocks noGrp="1"/>
          </p:cNvSpPr>
          <p:nvPr>
            <p:ph sz="quarter" idx="12"/>
          </p:nvPr>
        </p:nvSpPr>
        <p:spPr/>
        <p:txBody>
          <a:bodyPr>
            <a:normAutofit fontScale="77500" lnSpcReduction="20000"/>
          </a:bodyPr>
          <a:lstStyle/>
          <a:p>
            <a:pPr>
              <a:lnSpc>
                <a:spcPct val="110000"/>
              </a:lnSpc>
            </a:pPr>
            <a:r>
              <a:rPr lang="en-US" dirty="0" smtClean="0"/>
              <a:t>Instructor creates account for each student using:</a:t>
            </a:r>
          </a:p>
          <a:p>
            <a:pPr marL="1027113" lvl="1" indent="-512763">
              <a:lnSpc>
                <a:spcPct val="110000"/>
              </a:lnSpc>
              <a:buFont typeface="+mj-lt"/>
              <a:buAutoNum type="arabicPeriod"/>
            </a:pPr>
            <a:r>
              <a:rPr lang="en-US" dirty="0" smtClean="0"/>
              <a:t>Student’s email address</a:t>
            </a:r>
          </a:p>
          <a:p>
            <a:pPr marL="1027113" lvl="1" indent="-512763">
              <a:lnSpc>
                <a:spcPct val="110000"/>
              </a:lnSpc>
              <a:buFont typeface="+mj-lt"/>
              <a:buAutoNum type="arabicPeriod"/>
            </a:pPr>
            <a:r>
              <a:rPr lang="en-US" dirty="0" smtClean="0"/>
              <a:t>User name in standard format of 1</a:t>
            </a:r>
            <a:r>
              <a:rPr lang="en-US" baseline="30000" dirty="0" smtClean="0"/>
              <a:t>st</a:t>
            </a:r>
            <a:r>
              <a:rPr lang="en-US" dirty="0" smtClean="0"/>
              <a:t> initial + last name + PL + group Identifier (e.g., site name)</a:t>
            </a:r>
          </a:p>
          <a:p>
            <a:pPr marL="1027113" lvl="1" indent="-512763">
              <a:lnSpc>
                <a:spcPct val="110000"/>
              </a:lnSpc>
              <a:buFont typeface="+mj-lt"/>
              <a:buAutoNum type="arabicPeriod"/>
            </a:pPr>
            <a:r>
              <a:rPr lang="en-US" dirty="0" smtClean="0"/>
              <a:t>Password that is same for all students</a:t>
            </a:r>
          </a:p>
          <a:p>
            <a:pPr marL="1027113" lvl="1" indent="-512763">
              <a:lnSpc>
                <a:spcPct val="110000"/>
              </a:lnSpc>
              <a:buFont typeface="+mj-lt"/>
              <a:buAutoNum type="arabicPeriod"/>
            </a:pPr>
            <a:r>
              <a:rPr lang="en-US" dirty="0" smtClean="0"/>
              <a:t>Security question/answer that is same for all students </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904548E9-6249-43D8-B9E7-ADE044522384}" type="slidenum">
              <a:rPr lang="en-US" smtClean="0"/>
              <a:t>9</a:t>
            </a:fld>
            <a:endParaRPr lang="en-US"/>
          </a:p>
        </p:txBody>
      </p:sp>
    </p:spTree>
    <p:extLst>
      <p:ext uri="{BB962C8B-B14F-4D97-AF65-F5344CB8AC3E}">
        <p14:creationId xmlns:p14="http://schemas.microsoft.com/office/powerpoint/2010/main" val="358336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Template</Template>
  <TotalTime>0</TotalTime>
  <Words>2665</Words>
  <Application>Microsoft Office PowerPoint</Application>
  <PresentationFormat>On-screen Show (4:3)</PresentationFormat>
  <Paragraphs>320</Paragraphs>
  <Slides>46</Slides>
  <Notes>44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Verdana</vt:lpstr>
      <vt:lpstr>Wingdings</vt:lpstr>
      <vt:lpstr>NTTC</vt:lpstr>
      <vt:lpstr>TaxSlayer® Pro Online Practice Lab</vt:lpstr>
      <vt:lpstr>TaxSlayer Pro Online Practice Lab Software</vt:lpstr>
      <vt:lpstr>Log in - First Time</vt:lpstr>
      <vt:lpstr>Log in – First Time (Continued)</vt:lpstr>
      <vt:lpstr>Log in – First Time (Continued)</vt:lpstr>
      <vt:lpstr>Log in – First Time (Continued)</vt:lpstr>
      <vt:lpstr>Log in - First Time (Continued)</vt:lpstr>
      <vt:lpstr>Log in – First Time (Continued)</vt:lpstr>
      <vt:lpstr>Creating Accounts for Classes/ Labs </vt:lpstr>
      <vt:lpstr>Creating Accounts for classes/Labs – Students with account</vt:lpstr>
      <vt:lpstr>Practice Lab – Home Page</vt:lpstr>
      <vt:lpstr>Practice Lab – Home Page (Continued)</vt:lpstr>
      <vt:lpstr>Practice Lab – Welcome Page</vt:lpstr>
      <vt:lpstr>Practice Lab – 2015 Returns</vt:lpstr>
      <vt:lpstr>Practice Lab Helpful Information Page </vt:lpstr>
      <vt:lpstr>Practice Lab Helpful Information Page (Continued)</vt:lpstr>
      <vt:lpstr>Available Taxpayer Profiles</vt:lpstr>
      <vt:lpstr>Start New Tax Return Screen</vt:lpstr>
      <vt:lpstr>Navigation/Input Rules </vt:lpstr>
      <vt:lpstr>Navigation/Input Rules (Cont)</vt:lpstr>
      <vt:lpstr>Navigation </vt:lpstr>
      <vt:lpstr>Left navigation bar</vt:lpstr>
      <vt:lpstr>Left navigation bar (Continued)</vt:lpstr>
      <vt:lpstr>Filing Status Screen</vt:lpstr>
      <vt:lpstr>Personal Information Screen</vt:lpstr>
      <vt:lpstr>Personal Information Screen (Continued)</vt:lpstr>
      <vt:lpstr>Dependent Information Screen</vt:lpstr>
      <vt:lpstr>Additional Tools</vt:lpstr>
      <vt:lpstr>Additional Tools (Continued)</vt:lpstr>
      <vt:lpstr>Quick File Tool</vt:lpstr>
      <vt:lpstr>1040 View</vt:lpstr>
      <vt:lpstr>1040 View Screen </vt:lpstr>
      <vt:lpstr>Calculation Summary Screen</vt:lpstr>
      <vt:lpstr>Income Screen</vt:lpstr>
      <vt:lpstr>Income Screen</vt:lpstr>
      <vt:lpstr>Deduction Screen</vt:lpstr>
      <vt:lpstr>Deduction Screen (Continued)</vt:lpstr>
      <vt:lpstr>Itemized Deductions Screen</vt:lpstr>
      <vt:lpstr>Other Taxes</vt:lpstr>
      <vt:lpstr>Payments and Estimates</vt:lpstr>
      <vt:lpstr>Miscellaneous Forms</vt:lpstr>
      <vt:lpstr>Health Insurance Introduction Page</vt:lpstr>
      <vt:lpstr>Health Insurance Questionnaire</vt:lpstr>
      <vt:lpstr>Health Insurance Questionnaire</vt:lpstr>
      <vt:lpstr>E-File Screen</vt:lpstr>
      <vt:lpstr>TaxSlayer/Training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2016-06-26T23:15:44Z</dcterms:created>
  <dcterms:modified xsi:type="dcterms:W3CDTF">2016-12-15T17:58:09Z</dcterms:modified>
</cp:coreProperties>
</file>